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1" r:id="rId1"/>
  </p:sldMasterIdLst>
  <p:sldIdLst>
    <p:sldId id="256" r:id="rId2"/>
    <p:sldId id="258" r:id="rId3"/>
    <p:sldId id="261" r:id="rId4"/>
    <p:sldId id="262" r:id="rId5"/>
    <p:sldId id="263" r:id="rId6"/>
    <p:sldId id="269" r:id="rId7"/>
    <p:sldId id="259" r:id="rId8"/>
    <p:sldId id="264" r:id="rId9"/>
    <p:sldId id="260" r:id="rId10"/>
    <p:sldId id="268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EE0E-20D3-453F-87AE-98D5F539FF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5C8710-FA5D-4EAC-94C7-FDDA9D2D76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BF753-5DFB-4385-90F5-87D73C0D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40048-C1CD-48DA-B821-2F6274B7FCEA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C87F0-1F22-4E55-8987-049B028C0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83A706-6AE9-4420-B2F7-C447320B8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FC07-ED3B-4084-A10F-CAF0ED01E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388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2B9F5-7CBF-482A-BF01-69E38B70C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503F23-7584-4F61-943C-AA8BECBD5B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C3C39-4A1D-45C1-B6DE-FD6494E2D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40048-C1CD-48DA-B821-2F6274B7FCEA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2D1F0-E45F-496D-A451-71B9843F3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0A0B9-4EEC-4D0D-BA99-8A661A58A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FC07-ED3B-4084-A10F-CAF0ED01E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1861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69D6AB-D0CF-4A40-ABBC-098BD0EBC4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39F48D-B503-40B0-B87B-0E599418D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D4EBE-10C4-47D7-B539-55E21DC1D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40048-C1CD-48DA-B821-2F6274B7FCEA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A2EA8-B689-4E75-9D8D-128BA2362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2EFCE-50ED-4673-8277-309264755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FC07-ED3B-4084-A10F-CAF0ED01E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6775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23B24-00DE-45F0-900A-A6FF35271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323A4-50A0-4AB8-9A5D-4D56492F0C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B489C-8D2C-4ACC-909A-24058F759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40048-C1CD-48DA-B821-2F6274B7FCEA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1735B-1267-4107-BB65-D497B559F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14F65-ED6B-45FA-AF91-78CF14995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FC07-ED3B-4084-A10F-CAF0ED01E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428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AFF9-7331-49AC-9FB1-32BDC75C7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4FD139-8D13-4CE9-9AA9-AAE66D9101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468E6B-3CD1-441F-BEFD-C25D71560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40048-C1CD-48DA-B821-2F6274B7FCEA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F2D72-2B97-44A7-B988-E248CCD8D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BF8C3-1BE4-4EBE-9FE8-128F5CB83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FC07-ED3B-4084-A10F-CAF0ED01E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472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23414-E633-41E3-AD1C-852684A5F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C1AA9-0BCE-4B69-810A-AB15C3D0C6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546FF9-D4A7-402D-A769-E4A83FF0A3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29B1B1-B664-41C3-B536-D0EA44564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40048-C1CD-48DA-B821-2F6274B7FCEA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87E1BB-D574-479D-968F-FB4A652D8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5F6B56-E136-4863-8A45-EBF0557CB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FC07-ED3B-4084-A10F-CAF0ED01E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032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9B060-3C70-40ED-B432-B0905463A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F93A21-A8CB-442A-9B50-5371CADD3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ED7440-DA91-4BF4-ABE0-EE96FB92DF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A9E9C1-AB94-4A05-B4D3-A2C3EBB76B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266CA2-7D49-4802-B42A-6465AB8529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7CC1BA-4F4A-4A41-9EA6-2C6BD61AD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40048-C1CD-48DA-B821-2F6274B7FCEA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2D6AC7-2835-4A12-A45E-AC866F1EF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530D58-C721-4830-857D-6EFC6E76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FC07-ED3B-4084-A10F-CAF0ED01E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0649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ED264-110C-4E37-AB78-3323693ED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11E9CC-F8B1-483E-94EF-89257187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40048-C1CD-48DA-B821-2F6274B7FCEA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418A98-0B71-419D-A918-4A6914695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3E5BA3-9CA5-41A0-8B07-6078A543E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FC07-ED3B-4084-A10F-CAF0ED01E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1181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179062-2A57-43EE-B500-05F562F17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40048-C1CD-48DA-B821-2F6274B7FCEA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12984E-ED33-4E58-BD9A-80616027A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9683D0-0C60-4D6E-8596-CF8D4A642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FC07-ED3B-4084-A10F-CAF0ED01E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4487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75848-B168-4C73-BA1A-90FEDE421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863AD-918F-4AEA-ADC4-554778C6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37C3C1-C479-4AFF-810D-6072B85629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086EA4-AA24-41F1-813C-C64F9EFD3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40048-C1CD-48DA-B821-2F6274B7FCEA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EC48ED-70C9-45C7-B4D8-7BC089674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497054-9347-4CED-8DAF-2F1B245C9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FC07-ED3B-4084-A10F-CAF0ED01E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01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B6E22-6451-4217-85E3-CFC5F5FA0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A039B2-97A5-4551-8EF9-952E8F9868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CBAECD-4D42-4A5A-A833-3DB9AF002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BE0F7B-3A71-4CC9-9C49-FCC227126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40048-C1CD-48DA-B821-2F6274B7FCEA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32AE4-901C-49E7-BB0F-E1BC4DCE9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C7E789-1354-4F9E-9851-0CB1C67D9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FC07-ED3B-4084-A10F-CAF0ED01E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7342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703B6-B724-4D93-A2DD-44C2B2ED6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6628FC-EDBC-4E56-ADEE-DE3F19905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22C8B2-F295-46B0-BCD1-2EEFBEBF55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40048-C1CD-48DA-B821-2F6274B7FCEA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00C5B-ADA3-4AC3-9EC2-F1DA61FE9D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AA54B-F747-4FE5-BAE9-FF75F83B4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3FC07-ED3B-4084-A10F-CAF0ED01E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416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  <p:sldLayoutId id="2147483972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5C909-EAEB-4E13-AE64-222D585BF8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7891" y="512763"/>
            <a:ext cx="9144000" cy="2387600"/>
          </a:xfrm>
        </p:spPr>
        <p:txBody>
          <a:bodyPr>
            <a:normAutofit/>
          </a:bodyPr>
          <a:lstStyle/>
          <a:p>
            <a:r>
              <a:rPr lang="ru-RU" sz="6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Благовестник Евангелия</a:t>
            </a:r>
            <a:endParaRPr lang="en-US" sz="6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31CD02-2A18-466A-90D6-DDCB59936A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Кор. 4</a:t>
            </a:r>
            <a:endParaRPr lang="en-US" sz="36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27093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FEEA9-26C7-49F8-AAD3-5E04C5FD9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4454" y="0"/>
            <a:ext cx="10515600" cy="1325563"/>
          </a:xfrm>
        </p:spPr>
        <p:txBody>
          <a:bodyPr/>
          <a:lstStyle/>
          <a:p>
            <a:r>
              <a:rPr lang="ru-RU" b="1" i="1" dirty="0">
                <a:solidFill>
                  <a:srgbClr val="C00000"/>
                </a:solidFill>
              </a:rPr>
              <a:t>Благовестник – носитель Света 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0F3D6-18AE-43D5-A156-33253BBFB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056" y="1179673"/>
            <a:ext cx="11214808" cy="5544400"/>
          </a:xfrm>
        </p:spPr>
        <p:txBody>
          <a:bodyPr>
            <a:normAutofit/>
          </a:bodyPr>
          <a:lstStyle/>
          <a:p>
            <a:r>
              <a:rPr lang="ru-RU" sz="3200" i="1" dirty="0"/>
              <a:t>Видение славы Христа изменила направление жизни </a:t>
            </a:r>
            <a:r>
              <a:rPr lang="ru-RU" sz="3200" i="1" dirty="0" err="1"/>
              <a:t>Савла</a:t>
            </a:r>
            <a:r>
              <a:rPr lang="ru-RU" sz="3200" i="1" dirty="0"/>
              <a:t> из </a:t>
            </a:r>
            <a:r>
              <a:rPr lang="ru-RU" sz="3200" i="1" dirty="0" err="1"/>
              <a:t>Тарса</a:t>
            </a:r>
            <a:endParaRPr lang="ru-RU" sz="3200" i="1" dirty="0"/>
          </a:p>
          <a:p>
            <a:r>
              <a:rPr lang="ru-RU" sz="3200" dirty="0"/>
              <a:t>Когда же он шел и приближался к Дамаску, внезапно осиял его свет с неба.</a:t>
            </a:r>
          </a:p>
          <a:p>
            <a:r>
              <a:rPr lang="ru-RU" sz="3200" i="1" dirty="0"/>
              <a:t>Павел несет свет язычникам</a:t>
            </a:r>
          </a:p>
          <a:p>
            <a:r>
              <a:rPr lang="ru-RU" sz="3200" dirty="0"/>
              <a:t>Сей, будучи сияние славы и образ ипостаси Его и держа все словом силы Своей, совершив Собою очищение грехов наших, воссел одесную (престола) величия на высоте.</a:t>
            </a:r>
          </a:p>
        </p:txBody>
      </p:sp>
    </p:spTree>
    <p:extLst>
      <p:ext uri="{BB962C8B-B14F-4D97-AF65-F5344CB8AC3E}">
        <p14:creationId xmlns:p14="http://schemas.microsoft.com/office/powerpoint/2010/main" val="320641094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53492-80C5-4990-B68F-23B143AFC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Содержание и сила Благой вести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204CC-6C42-4429-9F19-2B5530C33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873" y="1191237"/>
            <a:ext cx="11360727" cy="5648508"/>
          </a:xfrm>
        </p:spPr>
        <p:txBody>
          <a:bodyPr>
            <a:normAutofit/>
          </a:bodyPr>
          <a:lstStyle/>
          <a:p>
            <a:r>
              <a:rPr lang="ru-RU" dirty="0"/>
              <a:t>4… свет </a:t>
            </a:r>
            <a:r>
              <a:rPr lang="ru-RU" dirty="0" err="1"/>
              <a:t>благовествования</a:t>
            </a:r>
            <a:r>
              <a:rPr lang="ru-RU" dirty="0"/>
              <a:t> о славе Христа, Который есть образ Бога невидимого.</a:t>
            </a:r>
          </a:p>
          <a:p>
            <a:r>
              <a:rPr lang="ru-RU" dirty="0"/>
              <a:t>6  потому что Бог, повелевший из тьмы воссиять свету, озарил наши сердца, дабы просветить [нас] познанием славы Божией в лице Иисуса Христа. </a:t>
            </a:r>
            <a:br>
              <a:rPr lang="ru-RU" dirty="0"/>
            </a:br>
            <a:r>
              <a:rPr lang="ru-RU" dirty="0"/>
              <a:t>7  Но сокровище сие мы носим в глиняных сосудах, чтобы преизбыточная сила была [приписываема] Богу, а не нам.</a:t>
            </a:r>
          </a:p>
          <a:p>
            <a:r>
              <a:rPr lang="ru-RU" i="1" dirty="0">
                <a:solidFill>
                  <a:schemeClr val="accent5">
                    <a:lumMod val="50000"/>
                  </a:schemeClr>
                </a:solidFill>
              </a:rPr>
              <a:t>Сокровище – это знание славы Божией в лице Иисуса Христа, как содержания Евангелия</a:t>
            </a:r>
          </a:p>
          <a:p>
            <a:r>
              <a:rPr lang="ru-RU" i="1" dirty="0">
                <a:solidFill>
                  <a:schemeClr val="accent5">
                    <a:lumMod val="50000"/>
                  </a:schemeClr>
                </a:solidFill>
              </a:rPr>
              <a:t>Глиняный сосуд – это человеческое тело, хрупкое, подвержено болезням и увяданию.</a:t>
            </a:r>
          </a:p>
          <a:p>
            <a:r>
              <a:rPr lang="ru-RU" i="1" dirty="0">
                <a:solidFill>
                  <a:schemeClr val="accent5">
                    <a:lumMod val="50000"/>
                  </a:schemeClr>
                </a:solidFill>
              </a:rPr>
              <a:t>Глиняные сосуды очень дешевые и легко бьются </a:t>
            </a:r>
          </a:p>
        </p:txBody>
      </p:sp>
    </p:spTree>
    <p:extLst>
      <p:ext uri="{BB962C8B-B14F-4D97-AF65-F5344CB8AC3E}">
        <p14:creationId xmlns:p14="http://schemas.microsoft.com/office/powerpoint/2010/main" val="38149811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DF48F-05EB-445E-A986-3FEF51D97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455" y="18255"/>
            <a:ext cx="11591636" cy="1325563"/>
          </a:xfrm>
        </p:spPr>
        <p:txBody>
          <a:bodyPr>
            <a:normAutofit/>
          </a:bodyPr>
          <a:lstStyle/>
          <a:p>
            <a:r>
              <a:rPr lang="ru-RU" sz="4000" i="1" dirty="0">
                <a:solidFill>
                  <a:srgbClr val="C00000"/>
                </a:solidFill>
              </a:rPr>
              <a:t>  Мотивация благовестника – вера-уверенность</a:t>
            </a:r>
            <a:endParaRPr lang="en-US" sz="4000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EC773-C2D4-4657-8954-E3EB12FF8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565" y="1090569"/>
            <a:ext cx="11526980" cy="5749176"/>
          </a:xfrm>
        </p:spPr>
        <p:txBody>
          <a:bodyPr>
            <a:normAutofit/>
          </a:bodyPr>
          <a:lstStyle/>
          <a:p>
            <a:r>
              <a:rPr lang="ru-RU" sz="3200" dirty="0"/>
              <a:t>13  Но, имея тот же дух веры, как написано: я веровал и потому говорил, и мы веруем, потому и говорим, </a:t>
            </a:r>
            <a:br>
              <a:rPr lang="ru-RU" sz="3200" dirty="0"/>
            </a:br>
            <a:r>
              <a:rPr lang="ru-RU" sz="3200" dirty="0"/>
              <a:t>14  зная, что Воскресивший Господа Иисуса воскресит через Иисуса и нас и поставит перед [Собою] с вами. </a:t>
            </a:r>
            <a:br>
              <a:rPr lang="ru-RU" sz="3200" dirty="0"/>
            </a:br>
            <a:r>
              <a:rPr lang="ru-RU" sz="3200" dirty="0"/>
              <a:t>15  Ибо всё для вас, дабы обилие благодати тем большую во многих произвело благодарность во славу Божию.</a:t>
            </a:r>
          </a:p>
          <a:p>
            <a:r>
              <a:rPr lang="ru-RU" sz="3200" i="1" dirty="0">
                <a:solidFill>
                  <a:schemeClr val="accent5">
                    <a:lumMod val="50000"/>
                  </a:schemeClr>
                </a:solidFill>
              </a:rPr>
              <a:t>Вера обязывает нас свидетельствовать</a:t>
            </a:r>
          </a:p>
          <a:p>
            <a:r>
              <a:rPr lang="ru-RU" sz="3200" i="1" dirty="0">
                <a:solidFill>
                  <a:schemeClr val="accent5">
                    <a:lumMod val="50000"/>
                  </a:schemeClr>
                </a:solidFill>
              </a:rPr>
              <a:t>Доверие Богу мотивирует христианина к действию</a:t>
            </a:r>
          </a:p>
          <a:p>
            <a:r>
              <a:rPr lang="ru-RU" sz="3200" i="1" dirty="0">
                <a:solidFill>
                  <a:schemeClr val="accent5">
                    <a:lumMod val="50000"/>
                  </a:schemeClr>
                </a:solidFill>
              </a:rPr>
              <a:t>Вера не может быть молчаливой</a:t>
            </a:r>
          </a:p>
          <a:p>
            <a:r>
              <a:rPr lang="ru-RU" sz="3200" i="1" dirty="0">
                <a:solidFill>
                  <a:schemeClr val="accent5">
                    <a:lumMod val="50000"/>
                  </a:schemeClr>
                </a:solidFill>
              </a:rPr>
              <a:t>«Мы говорим» греч. глагол подразумевает - «продолжаем говорить» Слово Божие.</a:t>
            </a:r>
          </a:p>
        </p:txBody>
      </p:sp>
    </p:spTree>
    <p:extLst>
      <p:ext uri="{BB962C8B-B14F-4D97-AF65-F5344CB8AC3E}">
        <p14:creationId xmlns:p14="http://schemas.microsoft.com/office/powerpoint/2010/main" val="9581113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DFC60-ADA6-4321-8CAF-23C6A3FB1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273" y="18255"/>
            <a:ext cx="10515600" cy="1325563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Служение Евангелия славное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DA635-0EAC-4F6B-85CE-F22DC4571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1343818"/>
            <a:ext cx="10845800" cy="4833145"/>
          </a:xfrm>
        </p:spPr>
        <p:txBody>
          <a:bodyPr>
            <a:normAutofit/>
          </a:bodyPr>
          <a:lstStyle/>
          <a:p>
            <a:r>
              <a:rPr lang="ru-RU" sz="3600" dirty="0"/>
              <a:t>18  Мы же все открытым </a:t>
            </a:r>
            <a:r>
              <a:rPr lang="ru-RU" sz="3600" dirty="0" err="1"/>
              <a:t>лицем</a:t>
            </a:r>
            <a:r>
              <a:rPr lang="ru-RU" sz="3600" dirty="0"/>
              <a:t>, как в зеркале, взирая на славу Господню, преображаемся в тот же образ от славы в славу, как от Господня Духа.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550502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5D14C-70D7-46AA-A322-41DA2B85F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477" y="18255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Благовестник не унывает (не сдается) 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74075-6C1F-4A8C-9D83-1F2DFCE9D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672" y="1343818"/>
            <a:ext cx="11182524" cy="5297127"/>
          </a:xfrm>
        </p:spPr>
        <p:txBody>
          <a:bodyPr>
            <a:normAutofit/>
          </a:bodyPr>
          <a:lstStyle/>
          <a:p>
            <a:r>
              <a:rPr lang="ru-RU" sz="3200" dirty="0"/>
              <a:t>1 Посему, имея по милости [Божией] такое служение, мы не унываем; </a:t>
            </a:r>
            <a:br>
              <a:rPr lang="ru-RU" sz="3200" dirty="0"/>
            </a:br>
            <a:r>
              <a:rPr lang="ru-RU" sz="3200" dirty="0"/>
              <a:t>2  но, отвергнув скрытные постыдные [дела], не прибегая к хитрости и не искажая слова Божия, а открывая истину, представляем себя совести всякого человека пред Богом.</a:t>
            </a:r>
          </a:p>
          <a:p>
            <a:r>
              <a:rPr lang="ru-RU" sz="3200" dirty="0"/>
              <a:t> </a:t>
            </a:r>
          </a:p>
          <a:p>
            <a:r>
              <a:rPr lang="ru-RU" sz="3200" i="1" dirty="0">
                <a:solidFill>
                  <a:schemeClr val="accent2">
                    <a:lumMod val="50000"/>
                  </a:schemeClr>
                </a:solidFill>
              </a:rPr>
              <a:t>«Не падаем духом» можно перевести « мы исполняем порученное нам, не поддаваясь усталости».</a:t>
            </a:r>
            <a:endParaRPr lang="en-US" sz="3200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8045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D1ED6-4376-4481-BE9E-DD2388254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highlight>
                  <a:srgbClr val="C0C0C0"/>
                </a:highlight>
              </a:rPr>
              <a:t>Причины для уныния, их много…</a:t>
            </a:r>
            <a:endParaRPr lang="en-US" b="1" i="1" dirty="0">
              <a:solidFill>
                <a:schemeClr val="accent5">
                  <a:lumMod val="50000"/>
                </a:schemeClr>
              </a:solidFill>
              <a:highlight>
                <a:srgbClr val="C0C0C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7B770-7B0B-4B8E-BF58-D424C5DAA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182848"/>
            <a:ext cx="11150600" cy="5675152"/>
          </a:xfrm>
        </p:spPr>
        <p:txBody>
          <a:bodyPr>
            <a:normAutofit/>
          </a:bodyPr>
          <a:lstStyle/>
          <a:p>
            <a:r>
              <a:rPr lang="ru-RU" sz="36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Твердая почва сердец слушателей</a:t>
            </a:r>
          </a:p>
          <a:p>
            <a:r>
              <a:rPr lang="ru-RU" sz="3200" dirty="0"/>
              <a:t>3  Если же и закрыто </a:t>
            </a:r>
            <a:r>
              <a:rPr lang="ru-RU" sz="3200" dirty="0" err="1"/>
              <a:t>благовествование</a:t>
            </a:r>
            <a:r>
              <a:rPr lang="ru-RU" sz="3200" dirty="0"/>
              <a:t> наше, то закрыто для погибающих </a:t>
            </a:r>
            <a:br>
              <a:rPr lang="ru-RU" sz="3200" dirty="0"/>
            </a:br>
            <a:r>
              <a:rPr lang="ru-RU" sz="3200" dirty="0"/>
              <a:t>4  для неверующих, у которых бог века сего ослепил умы, чтобы для них не воссиял свет </a:t>
            </a:r>
            <a:r>
              <a:rPr lang="ru-RU" sz="3200" dirty="0" err="1"/>
              <a:t>благовествования</a:t>
            </a:r>
            <a:r>
              <a:rPr lang="ru-RU" sz="3200" dirty="0"/>
              <a:t> о славе Христа, Который есть образ Бога невидимого. </a:t>
            </a:r>
          </a:p>
          <a:p>
            <a:r>
              <a:rPr lang="ru-RU" i="1" dirty="0">
                <a:solidFill>
                  <a:srgbClr val="C00000"/>
                </a:solidFill>
              </a:rPr>
              <a:t>Без Евангелия люди находятся во тьме. </a:t>
            </a:r>
          </a:p>
          <a:p>
            <a:r>
              <a:rPr lang="ru-RU" i="1" dirty="0">
                <a:solidFill>
                  <a:srgbClr val="C00000"/>
                </a:solidFill>
              </a:rPr>
              <a:t>Многим слушателям из Еврейского народа трудно было согласится что Иисус Господь и Бог. Они принимали его как великого учителя и сына Еврейского народа. Если с Павлом не произошли события на дороге в Дамаск.. То он не </a:t>
            </a:r>
            <a:r>
              <a:rPr lang="ru-RU" i="1" dirty="0" err="1">
                <a:solidFill>
                  <a:srgbClr val="C00000"/>
                </a:solidFill>
              </a:rPr>
              <a:t>поидчеркивал</a:t>
            </a:r>
            <a:r>
              <a:rPr lang="ru-RU" i="1" dirty="0">
                <a:solidFill>
                  <a:srgbClr val="C00000"/>
                </a:solidFill>
              </a:rPr>
              <a:t> бы Божественность Христа.</a:t>
            </a:r>
            <a:endParaRPr lang="en-US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3643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2F4C0-9487-44C5-B7A3-5275FB684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ru-RU" dirty="0"/>
              <a:t>    </a:t>
            </a:r>
            <a:r>
              <a:rPr lang="ru-RU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Трудные обстоятельства</a:t>
            </a:r>
            <a:endParaRPr lang="en-US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2441B-FB36-4A4D-A3D2-1E2501960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284" y="1149292"/>
            <a:ext cx="11231080" cy="5690453"/>
          </a:xfrm>
        </p:spPr>
        <p:txBody>
          <a:bodyPr>
            <a:normAutofit/>
          </a:bodyPr>
          <a:lstStyle/>
          <a:p>
            <a:r>
              <a:rPr lang="ru-RU" dirty="0"/>
              <a:t>8  Мы отовсюду </a:t>
            </a:r>
            <a:r>
              <a:rPr lang="ru-RU" u="sng" dirty="0"/>
              <a:t>притесняемы</a:t>
            </a:r>
            <a:r>
              <a:rPr lang="ru-RU" dirty="0"/>
              <a:t>, но не стеснены; мы в </a:t>
            </a:r>
            <a:r>
              <a:rPr lang="ru-RU" u="sng" dirty="0"/>
              <a:t>отчаянных обстоятельствах</a:t>
            </a:r>
            <a:r>
              <a:rPr lang="ru-RU" dirty="0"/>
              <a:t>, но не отчаиваемся; </a:t>
            </a:r>
            <a:br>
              <a:rPr lang="ru-RU" dirty="0"/>
            </a:br>
            <a:r>
              <a:rPr lang="ru-RU" dirty="0"/>
              <a:t>9  </a:t>
            </a:r>
            <a:r>
              <a:rPr lang="ru-RU" u="sng" dirty="0"/>
              <a:t>мы гонимы</a:t>
            </a:r>
            <a:r>
              <a:rPr lang="ru-RU" dirty="0"/>
              <a:t>, но не оставлены; </a:t>
            </a:r>
            <a:r>
              <a:rPr lang="ru-RU" u="sng" dirty="0"/>
              <a:t>низлагаемы,</a:t>
            </a:r>
            <a:r>
              <a:rPr lang="ru-RU" dirty="0"/>
              <a:t> но не погибаем. </a:t>
            </a:r>
            <a:br>
              <a:rPr lang="ru-RU" dirty="0"/>
            </a:br>
            <a:r>
              <a:rPr lang="ru-RU" dirty="0"/>
              <a:t>10  Всегда носим в теле </a:t>
            </a:r>
            <a:r>
              <a:rPr lang="ru-RU" dirty="0" err="1"/>
              <a:t>мертвость</a:t>
            </a:r>
            <a:r>
              <a:rPr lang="ru-RU" dirty="0"/>
              <a:t> Господа Иисуса, чтобы и жизнь Иисусова открылась в теле нашем. </a:t>
            </a:r>
            <a:br>
              <a:rPr lang="ru-RU" dirty="0"/>
            </a:br>
            <a:r>
              <a:rPr lang="ru-RU" dirty="0"/>
              <a:t>11  Ибо мы живые непрестанно предаемся на смерть ради Иисуса, чтобы и жизнь Иисусова открылась в смертной плоти нашей, </a:t>
            </a:r>
            <a:br>
              <a:rPr lang="ru-RU" dirty="0"/>
            </a:br>
            <a:r>
              <a:rPr lang="ru-RU" dirty="0"/>
              <a:t>12  так что смерть действует в нас, а жизнь в вас. </a:t>
            </a:r>
          </a:p>
          <a:p>
            <a:r>
              <a:rPr lang="ru-RU" i="1" dirty="0">
                <a:solidFill>
                  <a:srgbClr val="FF0000"/>
                </a:solidFill>
              </a:rPr>
              <a:t>Отчаянные обстоятельства - это когда вас загоняют в угол.</a:t>
            </a:r>
          </a:p>
          <a:p>
            <a:r>
              <a:rPr lang="ru-RU" i="1" dirty="0">
                <a:solidFill>
                  <a:srgbClr val="FF0000"/>
                </a:solidFill>
              </a:rPr>
              <a:t>Сила Евангелия не в вестниках, но в вести об Иисусе Христе.</a:t>
            </a:r>
          </a:p>
          <a:p>
            <a:r>
              <a:rPr lang="ru-RU" i="1" dirty="0">
                <a:solidFill>
                  <a:srgbClr val="FF0000"/>
                </a:solidFill>
              </a:rPr>
              <a:t>Апостол Павел в буквальном смысле был сбит с ног и побит камнями в </a:t>
            </a:r>
            <a:r>
              <a:rPr lang="ru-RU" i="1" dirty="0" err="1">
                <a:solidFill>
                  <a:srgbClr val="FF0000"/>
                </a:solidFill>
              </a:rPr>
              <a:t>Листре</a:t>
            </a:r>
            <a:r>
              <a:rPr lang="ru-RU" i="1" dirty="0">
                <a:solidFill>
                  <a:srgbClr val="FF0000"/>
                </a:solidFill>
              </a:rPr>
              <a:t> (</a:t>
            </a:r>
            <a:r>
              <a:rPr lang="ru-RU" i="1" dirty="0" err="1">
                <a:solidFill>
                  <a:srgbClr val="FF0000"/>
                </a:solidFill>
              </a:rPr>
              <a:t>Деян</a:t>
            </a:r>
            <a:r>
              <a:rPr lang="ru-RU" i="1" dirty="0">
                <a:solidFill>
                  <a:srgbClr val="FF0000"/>
                </a:solidFill>
              </a:rPr>
              <a:t>. 14.19)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6494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D7CBD-514F-4CFA-95BD-17CD779DF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ru-RU" i="1" dirty="0"/>
              <a:t>     </a:t>
            </a:r>
            <a:r>
              <a:rPr lang="ru-RU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В) Разрушение здоровья</a:t>
            </a:r>
            <a:endParaRPr lang="en-US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B0B79-A94E-4D81-B168-A4354676D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3818"/>
            <a:ext cx="10515600" cy="5241709"/>
          </a:xfrm>
        </p:spPr>
        <p:txBody>
          <a:bodyPr>
            <a:normAutofit/>
          </a:bodyPr>
          <a:lstStyle/>
          <a:p>
            <a:r>
              <a:rPr lang="ru-RU" sz="3200" dirty="0"/>
              <a:t>16  Посему мы не унываем; но если внешний наш человек и тлеет, то внутренний со дня на день обновляется. </a:t>
            </a:r>
            <a:br>
              <a:rPr lang="ru-RU" sz="3200" dirty="0"/>
            </a:br>
            <a:r>
              <a:rPr lang="ru-RU" sz="3200" dirty="0"/>
              <a:t>17  Ибо кратковременное легкое страдание наше производит в безмерном преизбытке вечную славу, </a:t>
            </a:r>
            <a:br>
              <a:rPr lang="ru-RU" sz="3200" dirty="0"/>
            </a:br>
            <a:r>
              <a:rPr lang="ru-RU" sz="3200" dirty="0"/>
              <a:t>18  когда мы смотрим не на видимое, но на невидимое: ибо видимое временно, а невидимое вечно.</a:t>
            </a:r>
          </a:p>
          <a:p>
            <a:r>
              <a:rPr lang="ru-RU" sz="3200" dirty="0"/>
              <a:t>Ибо знаем, что, когда земной наш дом, эта хижина, разрушится, мы имеем от Бога жилище на небесах, дом </a:t>
            </a:r>
            <a:r>
              <a:rPr lang="ru-RU" sz="3200" dirty="0" err="1"/>
              <a:t>нерукотворенный</a:t>
            </a:r>
            <a:r>
              <a:rPr lang="ru-RU" sz="3200" dirty="0"/>
              <a:t>, вечный.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793431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21377-3D5B-4750-9C3E-DCF20FDBB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734964" cy="1325563"/>
          </a:xfrm>
        </p:spPr>
        <p:txBody>
          <a:bodyPr/>
          <a:lstStyle/>
          <a:p>
            <a:r>
              <a:rPr lang="ru-RU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Г) Уверенность в воскресении из мертвых</a:t>
            </a:r>
            <a:endParaRPr lang="en-US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334E2-0C34-400C-BD70-46609A667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836" y="1450108"/>
            <a:ext cx="10734964" cy="4950691"/>
          </a:xfrm>
        </p:spPr>
        <p:txBody>
          <a:bodyPr>
            <a:normAutofit/>
          </a:bodyPr>
          <a:lstStyle/>
          <a:p>
            <a:r>
              <a:rPr lang="ru-RU" sz="3600" dirty="0"/>
              <a:t>14  зная, что Воскресивший Господа Иисуса воскресит через Иисуса и нас и поставит перед [Собою] с вами.</a:t>
            </a:r>
          </a:p>
          <a:p>
            <a:r>
              <a:rPr lang="ru-RU" sz="3600" dirty="0"/>
              <a:t>1 Ибо знаем, что, когда земной наш дом, эта хижина, разрушится, мы имеем от Бога жилище на небесах, дом </a:t>
            </a:r>
            <a:r>
              <a:rPr lang="ru-RU" sz="3600" dirty="0" err="1"/>
              <a:t>нерукотворенный</a:t>
            </a:r>
            <a:r>
              <a:rPr lang="ru-RU" sz="3600" dirty="0"/>
              <a:t>, вечный.</a:t>
            </a:r>
          </a:p>
          <a:p>
            <a:r>
              <a:rPr lang="ru-RU" sz="3600" dirty="0"/>
              <a:t>(2Кор.5:1)</a:t>
            </a:r>
          </a:p>
        </p:txBody>
      </p:sp>
    </p:spTree>
    <p:extLst>
      <p:ext uri="{BB962C8B-B14F-4D97-AF65-F5344CB8AC3E}">
        <p14:creationId xmlns:p14="http://schemas.microsoft.com/office/powerpoint/2010/main" val="41996458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AB876-2C8A-4DB8-8C2C-C269EFCE3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Благовестник не искажает Евангелие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3F8B4-AA47-4D63-A5FF-D1B42B91C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1" y="1251538"/>
            <a:ext cx="11055927" cy="5481771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prstClr val="black"/>
                </a:solidFill>
              </a:rPr>
              <a:t>2  но, отвергнув скрытные постыдные [дела], не прибегая к хитрости и не искажая слова Божия, а открывая истину, представляем себя совести всякого человека пред Богом.</a:t>
            </a:r>
          </a:p>
          <a:p>
            <a:r>
              <a:rPr lang="ru-RU" sz="3200" i="1" dirty="0">
                <a:solidFill>
                  <a:srgbClr val="FF0000"/>
                </a:solidFill>
              </a:rPr>
              <a:t>Истина – это Радостная Весть, Слово Бога</a:t>
            </a:r>
          </a:p>
          <a:p>
            <a:r>
              <a:rPr lang="ru-RU" sz="3200" i="1" dirty="0">
                <a:solidFill>
                  <a:srgbClr val="FF0000"/>
                </a:solidFill>
              </a:rPr>
              <a:t>Павел мотивирован в служении не угождением людям, их одобрением. Он не приспосабливает Евангелие, стараясь говорить то, что люди хотят слышать (2 Тим. 4.3)</a:t>
            </a:r>
          </a:p>
          <a:p>
            <a:r>
              <a:rPr lang="ru-RU" sz="3200" i="1" dirty="0">
                <a:solidFill>
                  <a:srgbClr val="FF0000"/>
                </a:solidFill>
              </a:rPr>
              <a:t>У него нет секретов Евангелия» для ограниченной группы людей, как делали это лжеучители </a:t>
            </a:r>
            <a:endParaRPr lang="en-US" sz="3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7207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F6FAD-97E0-49DD-ACE1-8F586B6A3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F4DF7-D978-4250-918C-E652AA97D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2572"/>
            <a:ext cx="10515600" cy="5100303"/>
          </a:xfrm>
        </p:spPr>
        <p:txBody>
          <a:bodyPr>
            <a:normAutofit/>
          </a:bodyPr>
          <a:lstStyle/>
          <a:p>
            <a:r>
              <a:rPr lang="ru-RU" b="1" dirty="0"/>
              <a:t>2 Тимофею 4:3-5</a:t>
            </a:r>
          </a:p>
          <a:p>
            <a:r>
              <a:rPr lang="ru-RU" sz="3200" b="1" baseline="30000" dirty="0"/>
              <a:t>3</a:t>
            </a:r>
            <a:r>
              <a:rPr lang="ru-RU" sz="3200" dirty="0"/>
              <a:t> Ибо будет время, когда здравого учения принимать не будут, но по своим прихотям будут избирать себе учителей, которые льстили бы слуху; </a:t>
            </a:r>
            <a:r>
              <a:rPr lang="ru-RU" sz="3200" b="1" baseline="30000" dirty="0"/>
              <a:t>4</a:t>
            </a:r>
            <a:r>
              <a:rPr lang="ru-RU" sz="3200" dirty="0"/>
              <a:t> и от истины отвратят слух и обратятся к басням. </a:t>
            </a:r>
          </a:p>
          <a:p>
            <a:r>
              <a:rPr lang="ru-RU" sz="3200" i="1" dirty="0">
                <a:solidFill>
                  <a:srgbClr val="C00000"/>
                </a:solidFill>
              </a:rPr>
              <a:t>Хитрость  - искусство манипуляций</a:t>
            </a:r>
          </a:p>
          <a:p>
            <a:r>
              <a:rPr lang="ru-RU" sz="3200" i="1" dirty="0">
                <a:solidFill>
                  <a:srgbClr val="C00000"/>
                </a:solidFill>
              </a:rPr>
              <a:t>Искажение истины – не точное воспроизведение</a:t>
            </a:r>
          </a:p>
          <a:p>
            <a:r>
              <a:rPr lang="ru-RU" sz="3200" i="1" dirty="0">
                <a:solidFill>
                  <a:srgbClr val="C00000"/>
                </a:solidFill>
              </a:rPr>
              <a:t>Не чистые мотивы – не чистая совесть</a:t>
            </a:r>
            <a:endParaRPr lang="en-US" sz="3200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3200" i="1" dirty="0"/>
              <a:t> </a:t>
            </a:r>
            <a:endParaRPr lang="ru-RU" sz="3200" i="1" dirty="0"/>
          </a:p>
          <a:p>
            <a:endParaRPr lang="ru-RU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560307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3C5E3-FBA4-4E80-94D0-ECBBD9A56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513" y="0"/>
            <a:ext cx="11450973" cy="132556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Благовестник не себя проповедует но Христа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37003-49A9-436F-999D-1DF8E0E14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513" y="1325563"/>
            <a:ext cx="11315351" cy="5335296"/>
          </a:xfrm>
        </p:spPr>
        <p:txBody>
          <a:bodyPr>
            <a:normAutofit/>
          </a:bodyPr>
          <a:lstStyle/>
          <a:p>
            <a:r>
              <a:rPr lang="ru-RU" sz="3200" dirty="0"/>
              <a:t>5  Ибо мы не себя проповедуем, но Христа Иисуса, Господа; а мы--рабы ваши для Иисуса, </a:t>
            </a:r>
            <a:br>
              <a:rPr lang="ru-RU" sz="3200" dirty="0"/>
            </a:br>
            <a:r>
              <a:rPr lang="ru-RU" sz="3200" dirty="0"/>
              <a:t>6  потому что Бог, повелевший из тьмы воссиять свету, озарил наши сердца, дабы просветить [нас] познанием славы Божией в лице Иисуса Христа.</a:t>
            </a:r>
          </a:p>
          <a:p>
            <a:pPr marL="0" indent="0">
              <a:buNone/>
            </a:pPr>
            <a:r>
              <a:rPr lang="ru-RU" sz="3200" i="1" dirty="0">
                <a:solidFill>
                  <a:srgbClr val="FF0000"/>
                </a:solidFill>
              </a:rPr>
              <a:t>Евангелие – сильное оружие, которое может победить слепоту и позволить Божественному свету пробиться в человеческое сердце. </a:t>
            </a:r>
          </a:p>
          <a:p>
            <a:pPr marL="0" indent="0">
              <a:buNone/>
            </a:pPr>
            <a:r>
              <a:rPr lang="ru-RU" sz="3200" i="1" dirty="0">
                <a:solidFill>
                  <a:srgbClr val="FF0000"/>
                </a:solidFill>
              </a:rPr>
              <a:t>Бог посредством Евангелия восстанавливает зрение, так что духовно слепой становится зрячим. </a:t>
            </a:r>
          </a:p>
        </p:txBody>
      </p:sp>
    </p:spTree>
    <p:extLst>
      <p:ext uri="{BB962C8B-B14F-4D97-AF65-F5344CB8AC3E}">
        <p14:creationId xmlns:p14="http://schemas.microsoft.com/office/powerpoint/2010/main" val="20905060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</TotalTime>
  <Words>260</Words>
  <Application>Microsoft Office PowerPoint</Application>
  <PresentationFormat>Widescreen</PresentationFormat>
  <Paragraphs>57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Благовестник Евангелия</vt:lpstr>
      <vt:lpstr>1. Благовестник не унывает (не сдается) </vt:lpstr>
      <vt:lpstr>Причины для уныния, их много…</vt:lpstr>
      <vt:lpstr>    Б) Трудные обстоятельства</vt:lpstr>
      <vt:lpstr>     В) Разрушение здоровья</vt:lpstr>
      <vt:lpstr>Г) Уверенность в воскресении из мертвых</vt:lpstr>
      <vt:lpstr>2. Благовестник не искажает Евангелие</vt:lpstr>
      <vt:lpstr>PowerPoint Presentation</vt:lpstr>
      <vt:lpstr>3. Благовестник не себя проповедует но Христа</vt:lpstr>
      <vt:lpstr>Благовестник – носитель Света </vt:lpstr>
      <vt:lpstr>4. Содержание и сила Благой вести</vt:lpstr>
      <vt:lpstr>  Мотивация благовестника – вера-уверенность</vt:lpstr>
      <vt:lpstr>Служение Евангелия славное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Благовестник Евангелия</dc:title>
  <dc:creator>Ivan</dc:creator>
  <cp:lastModifiedBy>Ivan</cp:lastModifiedBy>
  <cp:revision>22</cp:revision>
  <dcterms:created xsi:type="dcterms:W3CDTF">2019-10-13T00:00:27Z</dcterms:created>
  <dcterms:modified xsi:type="dcterms:W3CDTF">2019-10-17T06:36:15Z</dcterms:modified>
</cp:coreProperties>
</file>