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5" autoAdjust="0"/>
    <p:restoredTop sz="94660"/>
  </p:normalViewPr>
  <p:slideViewPr>
    <p:cSldViewPr snapToGrid="0">
      <p:cViewPr varScale="1">
        <p:scale>
          <a:sx n="65" d="100"/>
          <a:sy n="65" d="100"/>
        </p:scale>
        <p:origin x="224" y="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1983B-9A3E-4382-950F-090D5950BCE1}"/>
              </a:ext>
            </a:extLst>
          </p:cNvPr>
          <p:cNvSpPr>
            <a:spLocks noGrp="1"/>
          </p:cNvSpPr>
          <p:nvPr>
            <p:ph type="ctrTitle"/>
          </p:nvPr>
        </p:nvSpPr>
        <p:spPr>
          <a:xfrm>
            <a:off x="1643053" y="1218900"/>
            <a:ext cx="7766936" cy="1049482"/>
          </a:xfrm>
        </p:spPr>
        <p:txBody>
          <a:bodyPr/>
          <a:lstStyle/>
          <a:p>
            <a:pPr algn="ctr"/>
            <a:r>
              <a:rPr lang="ru-RU" b="1" dirty="0">
                <a:solidFill>
                  <a:schemeClr val="accent1">
                    <a:lumMod val="50000"/>
                  </a:schemeClr>
                </a:solidFill>
              </a:rPr>
              <a:t>Сила благовестия</a:t>
            </a:r>
            <a:endParaRPr lang="en-US" b="1" dirty="0">
              <a:solidFill>
                <a:schemeClr val="accent1">
                  <a:lumMod val="50000"/>
                </a:schemeClr>
              </a:solidFill>
            </a:endParaRPr>
          </a:p>
        </p:txBody>
      </p:sp>
      <p:sp>
        <p:nvSpPr>
          <p:cNvPr id="3" name="Subtitle 2">
            <a:extLst>
              <a:ext uri="{FF2B5EF4-FFF2-40B4-BE49-F238E27FC236}">
                <a16:creationId xmlns:a16="http://schemas.microsoft.com/office/drawing/2014/main" id="{D84B7B4F-9D91-42B0-B586-ED2A71313F5D}"/>
              </a:ext>
            </a:extLst>
          </p:cNvPr>
          <p:cNvSpPr>
            <a:spLocks noGrp="1"/>
          </p:cNvSpPr>
          <p:nvPr>
            <p:ph type="subTitle" idx="1"/>
          </p:nvPr>
        </p:nvSpPr>
        <p:spPr>
          <a:xfrm>
            <a:off x="815008" y="2584175"/>
            <a:ext cx="9839740" cy="3753828"/>
          </a:xfrm>
        </p:spPr>
        <p:txBody>
          <a:bodyPr>
            <a:normAutofit fontScale="92500" lnSpcReduction="10000"/>
          </a:bodyPr>
          <a:lstStyle/>
          <a:p>
            <a:pPr algn="l"/>
            <a:r>
              <a:rPr lang="ru-RU" sz="4400" b="1" dirty="0">
                <a:solidFill>
                  <a:schemeClr val="tx1"/>
                </a:solidFill>
              </a:rPr>
              <a:t>«Ибо я не стыжусь благоветствования Христова, потому что оно есть сила Божия ко спасению всякому верующему, во-первых Иудею, потом и Еллину».   (Рим 1:16)</a:t>
            </a:r>
          </a:p>
          <a:p>
            <a:pPr algn="l"/>
            <a:r>
              <a:rPr lang="ru-RU" sz="4400" b="1" dirty="0">
                <a:solidFill>
                  <a:schemeClr val="tx1"/>
                </a:solidFill>
              </a:rPr>
              <a:t>   </a:t>
            </a:r>
            <a:endParaRPr lang="en-US" sz="4400" b="1" dirty="0">
              <a:solidFill>
                <a:schemeClr val="tx1"/>
              </a:solidFill>
            </a:endParaRPr>
          </a:p>
        </p:txBody>
      </p:sp>
    </p:spTree>
    <p:extLst>
      <p:ext uri="{BB962C8B-B14F-4D97-AF65-F5344CB8AC3E}">
        <p14:creationId xmlns:p14="http://schemas.microsoft.com/office/powerpoint/2010/main" val="3012179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2FAEC-4458-4718-8CA8-25717F3261E5}"/>
              </a:ext>
            </a:extLst>
          </p:cNvPr>
          <p:cNvSpPr>
            <a:spLocks noGrp="1"/>
          </p:cNvSpPr>
          <p:nvPr>
            <p:ph type="title"/>
          </p:nvPr>
        </p:nvSpPr>
        <p:spPr/>
        <p:txBody>
          <a:bodyPr>
            <a:normAutofit/>
          </a:bodyPr>
          <a:lstStyle/>
          <a:p>
            <a:pPr algn="r"/>
            <a:r>
              <a:rPr lang="ru-RU" sz="1800" b="1" i="1" dirty="0"/>
              <a:t> сила благовестия</a:t>
            </a:r>
            <a:endParaRPr lang="en-US" sz="1800" b="1" i="1" dirty="0"/>
          </a:p>
        </p:txBody>
      </p:sp>
      <p:sp>
        <p:nvSpPr>
          <p:cNvPr id="3" name="Content Placeholder 2">
            <a:extLst>
              <a:ext uri="{FF2B5EF4-FFF2-40B4-BE49-F238E27FC236}">
                <a16:creationId xmlns:a16="http://schemas.microsoft.com/office/drawing/2014/main" id="{B6DE2F56-A34C-4BAA-9568-CB30E53DDE70}"/>
              </a:ext>
            </a:extLst>
          </p:cNvPr>
          <p:cNvSpPr>
            <a:spLocks noGrp="1"/>
          </p:cNvSpPr>
          <p:nvPr>
            <p:ph idx="1"/>
          </p:nvPr>
        </p:nvSpPr>
        <p:spPr>
          <a:xfrm>
            <a:off x="0" y="1669774"/>
            <a:ext cx="9997292" cy="5426765"/>
          </a:xfrm>
        </p:spPr>
        <p:txBody>
          <a:bodyPr>
            <a:normAutofit/>
          </a:bodyPr>
          <a:lstStyle/>
          <a:p>
            <a:r>
              <a:rPr lang="ru-RU" sz="2000" b="1" dirty="0">
                <a:solidFill>
                  <a:schemeClr val="tx1"/>
                </a:solidFill>
              </a:rPr>
              <a:t>Иисус Христос дал повеление своим ученикам продолжать Его служение на земле.  Мы видим, что они в точности исполнили поручение Христа.  Они проповедывали Евангелие, Господь содействовал им и подкреплял их слова силою.  Проповедь учеников не оставляла людей равнодушными, она вызывала их реакцию: кто-то противился их словам, а кто-то обращался к Богу, но было очевидно,- то о чем говорили ученики, затрагивало сознание людей.  </a:t>
            </a:r>
          </a:p>
          <a:p>
            <a:r>
              <a:rPr lang="ru-RU" sz="2000" b="1" dirty="0">
                <a:solidFill>
                  <a:schemeClr val="tx1"/>
                </a:solidFill>
              </a:rPr>
              <a:t>Они не просто передавали людям информацию, обучали людей нравственным принципам или рассказывали им интересные истории, но они возвещали им то что начинало производить переворот в их сердцах.  Их благовестие имело силу.  Сегодня нам, как церкви Иисуса Христа, поручено продолжать дело начатое Иисусом Христом и Его Апостолами.  Я думаю, все мы желаем, чтобы через нашу проповедь действовала сила Божья.</a:t>
            </a:r>
            <a:endParaRPr lang="en-US" sz="2000" b="1" dirty="0">
              <a:solidFill>
                <a:schemeClr val="tx1"/>
              </a:solidFill>
            </a:endParaRPr>
          </a:p>
        </p:txBody>
      </p:sp>
    </p:spTree>
    <p:extLst>
      <p:ext uri="{BB962C8B-B14F-4D97-AF65-F5344CB8AC3E}">
        <p14:creationId xmlns:p14="http://schemas.microsoft.com/office/powerpoint/2010/main" val="3793116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539C3-9109-41F9-9148-5CF2AEA1AD69}"/>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D21C293E-EF32-49F5-BDD4-A3257F9B5B3D}"/>
              </a:ext>
            </a:extLst>
          </p:cNvPr>
          <p:cNvSpPr>
            <a:spLocks noGrp="1"/>
          </p:cNvSpPr>
          <p:nvPr>
            <p:ph idx="1"/>
          </p:nvPr>
        </p:nvSpPr>
        <p:spPr>
          <a:xfrm>
            <a:off x="496957" y="1311965"/>
            <a:ext cx="8777045" cy="4770219"/>
          </a:xfrm>
        </p:spPr>
        <p:txBody>
          <a:bodyPr>
            <a:normAutofit/>
          </a:bodyPr>
          <a:lstStyle/>
          <a:p>
            <a:pPr marL="0" indent="0" algn="ctr">
              <a:buNone/>
            </a:pPr>
            <a:endParaRPr lang="ru-RU" sz="3200" b="1" dirty="0">
              <a:solidFill>
                <a:schemeClr val="tx1"/>
              </a:solidFill>
            </a:endParaRPr>
          </a:p>
          <a:p>
            <a:pPr algn="ctr"/>
            <a:r>
              <a:rPr lang="ru-RU" sz="3200" b="1" dirty="0">
                <a:solidFill>
                  <a:schemeClr val="tx1"/>
                </a:solidFill>
              </a:rPr>
              <a:t>Несколько моментов, которые придадут нашему благовестию силу, и помогут нам быть Божьими сосудами в деле благовестия. </a:t>
            </a:r>
            <a:endParaRPr lang="en-US" sz="3200" b="1" dirty="0">
              <a:solidFill>
                <a:schemeClr val="tx1"/>
              </a:solidFill>
            </a:endParaRPr>
          </a:p>
          <a:p>
            <a:r>
              <a:rPr lang="ru-RU" sz="2000" b="1" dirty="0">
                <a:solidFill>
                  <a:schemeClr val="tx1"/>
                </a:solidFill>
              </a:rPr>
              <a:t>«Только живите достойно благовествования Христова, чтобы мне, приду ли я и увижу вас, или не приду, слышать о вас, что вы стоите в одном духе, подвизаясь единодушно за веру Евангельскую</a:t>
            </a:r>
            <a:r>
              <a:rPr lang="ru-RU" sz="3200" b="1" dirty="0">
                <a:solidFill>
                  <a:schemeClr val="tx1"/>
                </a:solidFill>
              </a:rPr>
              <a:t>».</a:t>
            </a:r>
            <a:r>
              <a:rPr lang="ru-RU" sz="2000" b="1" dirty="0">
                <a:solidFill>
                  <a:schemeClr val="tx1"/>
                </a:solidFill>
              </a:rPr>
              <a:t> (Фил. 1:27)</a:t>
            </a:r>
            <a:endParaRPr lang="en-US" sz="3200" b="1" dirty="0">
              <a:solidFill>
                <a:schemeClr val="tx1"/>
              </a:solidFill>
            </a:endParaRPr>
          </a:p>
        </p:txBody>
      </p:sp>
    </p:spTree>
    <p:extLst>
      <p:ext uri="{BB962C8B-B14F-4D97-AF65-F5344CB8AC3E}">
        <p14:creationId xmlns:p14="http://schemas.microsoft.com/office/powerpoint/2010/main" val="616864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D3E4-448C-443A-B045-42FC26F74ACF}"/>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F3265812-B9C3-4F23-B156-75E52A8E8B64}"/>
              </a:ext>
            </a:extLst>
          </p:cNvPr>
          <p:cNvSpPr>
            <a:spLocks noGrp="1"/>
          </p:cNvSpPr>
          <p:nvPr>
            <p:ph idx="1"/>
          </p:nvPr>
        </p:nvSpPr>
        <p:spPr>
          <a:xfrm>
            <a:off x="318051" y="-19878"/>
            <a:ext cx="9104244" cy="6858000"/>
          </a:xfrm>
        </p:spPr>
        <p:txBody>
          <a:bodyPr>
            <a:normAutofit lnSpcReduction="10000"/>
          </a:bodyPr>
          <a:lstStyle/>
          <a:p>
            <a:pPr algn="ctr"/>
            <a:endParaRPr lang="ru-RU" sz="5400" b="1" dirty="0">
              <a:solidFill>
                <a:schemeClr val="tx1"/>
              </a:solidFill>
            </a:endParaRPr>
          </a:p>
          <a:p>
            <a:pPr algn="ctr"/>
            <a:r>
              <a:rPr lang="ru-RU" sz="5400" b="1" dirty="0">
                <a:solidFill>
                  <a:schemeClr val="tx1"/>
                </a:solidFill>
              </a:rPr>
              <a:t>вера</a:t>
            </a:r>
          </a:p>
          <a:p>
            <a:pPr marL="0" indent="0">
              <a:buNone/>
            </a:pPr>
            <a:endParaRPr lang="en-US" sz="2000" b="1" dirty="0">
              <a:solidFill>
                <a:schemeClr val="tx1"/>
              </a:solidFill>
            </a:endParaRPr>
          </a:p>
          <a:p>
            <a:r>
              <a:rPr lang="ru-RU" sz="2000" b="1" dirty="0">
                <a:solidFill>
                  <a:schemeClr val="tx1"/>
                </a:solidFill>
              </a:rPr>
              <a:t>Мы должны верить в то что мы говорим.  Когда это так, наши слова звучат убедительно.  Нам необходимо осознавать то что все что мы говорим из Слова Божьего является реальностью.  </a:t>
            </a:r>
          </a:p>
          <a:p>
            <a:r>
              <a:rPr lang="ru-RU" sz="2000" b="1" dirty="0">
                <a:solidFill>
                  <a:schemeClr val="tx1"/>
                </a:solidFill>
              </a:rPr>
              <a:t>Если мы верим, что грешники погибают, мы будем готовы умолять их понять свое состояние.  </a:t>
            </a:r>
          </a:p>
          <a:p>
            <a:r>
              <a:rPr lang="ru-RU" sz="2000" b="1" dirty="0">
                <a:solidFill>
                  <a:schemeClr val="tx1"/>
                </a:solidFill>
              </a:rPr>
              <a:t>Если мы верим, что Христос является единственным Спасителем грешников, мы будем говорить им.  </a:t>
            </a:r>
          </a:p>
          <a:p>
            <a:r>
              <a:rPr lang="ru-RU" sz="2000" b="1" dirty="0">
                <a:solidFill>
                  <a:schemeClr val="tx1"/>
                </a:solidFill>
              </a:rPr>
              <a:t>Если мы верим, что Иисус может и желает спасти их, мы будем убеждать в этом людей.</a:t>
            </a:r>
          </a:p>
          <a:p>
            <a:r>
              <a:rPr lang="ru-RU" sz="2000" b="1" dirty="0">
                <a:solidFill>
                  <a:schemeClr val="tx1"/>
                </a:solidFill>
              </a:rPr>
              <a:t>Если мы верим в то что говорим, нужно и верить в то что наш труд не будет напрасным: «...слово Мое, которое исходит из уст Моих,- оно не возвращается ко Мне тщетным, но исполняет то, то что Мне угодно, и совершает то, для чего Я послал его». (Ис 55:11)</a:t>
            </a:r>
          </a:p>
        </p:txBody>
      </p:sp>
    </p:spTree>
    <p:extLst>
      <p:ext uri="{BB962C8B-B14F-4D97-AF65-F5344CB8AC3E}">
        <p14:creationId xmlns:p14="http://schemas.microsoft.com/office/powerpoint/2010/main" val="880829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EBB42-5F64-486B-8E11-2418ED791E07}"/>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7DAB67F5-0A64-4A64-B2C9-19E9F9F4A4B0}"/>
              </a:ext>
            </a:extLst>
          </p:cNvPr>
          <p:cNvSpPr>
            <a:spLocks noGrp="1"/>
          </p:cNvSpPr>
          <p:nvPr>
            <p:ph idx="1"/>
          </p:nvPr>
        </p:nvSpPr>
        <p:spPr>
          <a:xfrm>
            <a:off x="258417" y="1590261"/>
            <a:ext cx="10734261" cy="4611756"/>
          </a:xfrm>
        </p:spPr>
        <p:txBody>
          <a:bodyPr>
            <a:normAutofit lnSpcReduction="10000"/>
          </a:bodyPr>
          <a:lstStyle/>
          <a:p>
            <a:pPr algn="ctr"/>
            <a:r>
              <a:rPr lang="ru-RU" sz="5400" b="1" dirty="0">
                <a:solidFill>
                  <a:schemeClr val="tx1"/>
                </a:solidFill>
              </a:rPr>
              <a:t>Правильная мотивация</a:t>
            </a:r>
            <a:endParaRPr lang="en-US" sz="2400" b="1" dirty="0">
              <a:solidFill>
                <a:schemeClr val="tx1"/>
              </a:solidFill>
            </a:endParaRPr>
          </a:p>
          <a:p>
            <a:r>
              <a:rPr lang="ru-RU" sz="2400" b="1" dirty="0">
                <a:solidFill>
                  <a:schemeClr val="tx1"/>
                </a:solidFill>
              </a:rPr>
              <a:t>Когда мы идем благоветствовать, мы должны руководствоваться правильными мативами.  Мы не просто ищем развлечений, мы не пытаемся таким образом разнообразить свою жизнь, мы не ищем возможности самореализации.  Благовествуя, мы в первую очередь проявляем послушание воле Божьей.  Это должна быть причина, побуждающая нас к свидетельству о Христе.  Следующая причина или мотив – это любовь к ближнему.  Все чудеса, которые Иисус творил, имели окончательную цель – достичь этих людей и показать им что есть возможность обрести мир с Богом и начать другую жизнь. </a:t>
            </a:r>
            <a:endParaRPr lang="en-US" sz="2400" b="1" dirty="0">
              <a:solidFill>
                <a:schemeClr val="tx1"/>
              </a:solidFill>
            </a:endParaRPr>
          </a:p>
        </p:txBody>
      </p:sp>
    </p:spTree>
    <p:extLst>
      <p:ext uri="{BB962C8B-B14F-4D97-AF65-F5344CB8AC3E}">
        <p14:creationId xmlns:p14="http://schemas.microsoft.com/office/powerpoint/2010/main" val="229404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57FD2-662D-4930-9EAC-AF79D7EA1494}"/>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7C7A0693-E800-4BEC-B66F-18663EA71077}"/>
              </a:ext>
            </a:extLst>
          </p:cNvPr>
          <p:cNvSpPr>
            <a:spLocks noGrp="1"/>
          </p:cNvSpPr>
          <p:nvPr>
            <p:ph idx="1"/>
          </p:nvPr>
        </p:nvSpPr>
        <p:spPr>
          <a:xfrm>
            <a:off x="265256" y="609600"/>
            <a:ext cx="9420823" cy="5946440"/>
          </a:xfrm>
        </p:spPr>
        <p:txBody>
          <a:bodyPr>
            <a:normAutofit/>
          </a:bodyPr>
          <a:lstStyle/>
          <a:p>
            <a:pPr algn="ctr"/>
            <a:r>
              <a:rPr lang="ru-RU" sz="4000" b="1" dirty="0">
                <a:solidFill>
                  <a:schemeClr val="tx1"/>
                </a:solidFill>
              </a:rPr>
              <a:t>Неповрежденное Евангелие</a:t>
            </a:r>
          </a:p>
          <a:p>
            <a:pPr marL="0" indent="0">
              <a:buNone/>
            </a:pPr>
            <a:endParaRPr lang="en-US" sz="1600" b="1" dirty="0">
              <a:solidFill>
                <a:schemeClr val="tx1"/>
              </a:solidFill>
            </a:endParaRPr>
          </a:p>
          <a:p>
            <a:r>
              <a:rPr lang="ru-RU" sz="1600" b="1" dirty="0">
                <a:solidFill>
                  <a:schemeClr val="tx1"/>
                </a:solidFill>
              </a:rPr>
              <a:t>Если в наших устах звучит искаженное Евангелие, Бог не будет содействовать нам.  Он подтверждает и наделяет силой только те слова, которые Сам сказал.  Когда Иисус вышел на проповедь, Он начал со слов: «Исполнилось время и приблизилось Царствие Божие: покайтесь и веруйте в Евангелие.» (Марк 1:15).  Мы должны не просто сказать грешнику: «Бог любит тебя, обратись к Нему и будешь счастлив», но не бояться возвестить «о грехе, и о правде, и о суде» (Ин. 16:8).  Ведь чтобы люди смогли принять Божью любовь и Благодать, открывшиеся в Иисусе Христе, им необходимо прощение грехов, а оно не бывает без покаяния, а покаяние не бывает без осознание своей греховности.  </a:t>
            </a:r>
          </a:p>
          <a:p>
            <a:r>
              <a:rPr lang="ru-RU" sz="1600" b="1" dirty="0">
                <a:solidFill>
                  <a:schemeClr val="tx1"/>
                </a:solidFill>
              </a:rPr>
              <a:t>Если ты раскроешь эту весть, то Евангелие будет донесено до человека, если что-то сократишь, то ты не принес ту весть которую было поручено принести.  Апостол Павел сказал в Ефесе: «Поэтому свидетельствую вам в нынешней день, что чист я от крови всех, ибо я не упускал возвещать вам всю волю Божию». (Деян 20:26-27).  И Христос делал именно так в своем служении: «Итак, что Я говорю, говорю, как сказал Мне Отец».  Не больше и не меньше, не нужно приукрашивать и не нужно упускать.  Нужно сказать то, что сказал Бог.  </a:t>
            </a:r>
            <a:endParaRPr lang="en-US" sz="1600" b="1" dirty="0">
              <a:solidFill>
                <a:schemeClr val="tx1"/>
              </a:solidFill>
            </a:endParaRPr>
          </a:p>
        </p:txBody>
      </p:sp>
    </p:spTree>
    <p:extLst>
      <p:ext uri="{BB962C8B-B14F-4D97-AF65-F5344CB8AC3E}">
        <p14:creationId xmlns:p14="http://schemas.microsoft.com/office/powerpoint/2010/main" val="400087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D527E-0C54-4DB7-AC8C-487A28F9FBDD}"/>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02E48513-C91C-4BE6-8238-13570DD2AB2E}"/>
              </a:ext>
            </a:extLst>
          </p:cNvPr>
          <p:cNvSpPr>
            <a:spLocks noGrp="1"/>
          </p:cNvSpPr>
          <p:nvPr>
            <p:ph idx="1"/>
          </p:nvPr>
        </p:nvSpPr>
        <p:spPr>
          <a:xfrm>
            <a:off x="424283" y="834886"/>
            <a:ext cx="9102770" cy="6520070"/>
          </a:xfrm>
        </p:spPr>
        <p:txBody>
          <a:bodyPr>
            <a:normAutofit/>
          </a:bodyPr>
          <a:lstStyle/>
          <a:p>
            <a:pPr algn="ctr"/>
            <a:r>
              <a:rPr lang="ru-RU" sz="4400" b="1" dirty="0">
                <a:solidFill>
                  <a:schemeClr val="tx1"/>
                </a:solidFill>
              </a:rPr>
              <a:t>Близкое общение с Богом</a:t>
            </a:r>
          </a:p>
          <a:p>
            <a:pPr marL="0" indent="0">
              <a:buNone/>
            </a:pPr>
            <a:endParaRPr lang="en-US" b="1" dirty="0">
              <a:solidFill>
                <a:schemeClr val="tx1"/>
              </a:solidFill>
            </a:endParaRPr>
          </a:p>
          <a:p>
            <a:r>
              <a:rPr lang="ru-RU" b="1" dirty="0">
                <a:solidFill>
                  <a:schemeClr val="tx1"/>
                </a:solidFill>
              </a:rPr>
              <a:t>Необходимо расчитывать не на свои силы или способности, но на то что Бог сверхьестественным образом будет воздействовать на сердце человека.  Мы никогда не сможем спасти человека, мы не сможем его обратить, это делает Дух Святой.  Мы являемся проводниками Его благодати.  Но чтобы Бог мог нас использовать, нам самим необходимо иметь близкое общение с Ним.  Один человек сказал: «Нам нужно чаще говорить Богу о людях, нежели людям о Боге».  </a:t>
            </a:r>
          </a:p>
          <a:p>
            <a:r>
              <a:rPr lang="ru-RU" b="1" dirty="0">
                <a:solidFill>
                  <a:schemeClr val="tx1"/>
                </a:solidFill>
              </a:rPr>
              <a:t>Без личного общения с Богом не мыслимо благовестие.  Если мы не говорим Богу о людях, если мы не просим, чтобы Он действовал в их сердцах, то нашего энтузиазма на долго не хватит.  Тот кто исключает молитву из своего благовестия и считает, что оно заключается только в беседах и проповедях, значит он так и не понял, в чем суть духовного труда.  В связи с этим, очень важны пост и молитва.  Наша нужда в Боге рождает в нас избыток Его силы.</a:t>
            </a:r>
            <a:endParaRPr lang="en-US" b="1" dirty="0">
              <a:solidFill>
                <a:schemeClr val="tx1"/>
              </a:solidFill>
            </a:endParaRPr>
          </a:p>
        </p:txBody>
      </p:sp>
    </p:spTree>
    <p:extLst>
      <p:ext uri="{BB962C8B-B14F-4D97-AF65-F5344CB8AC3E}">
        <p14:creationId xmlns:p14="http://schemas.microsoft.com/office/powerpoint/2010/main" val="1367979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B2DF7-7548-40CA-B3B6-16FC3F00E7C5}"/>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69A6136B-1ABD-483C-94FD-0BFC5C55C6F1}"/>
              </a:ext>
            </a:extLst>
          </p:cNvPr>
          <p:cNvSpPr>
            <a:spLocks noGrp="1"/>
          </p:cNvSpPr>
          <p:nvPr>
            <p:ph idx="1"/>
          </p:nvPr>
        </p:nvSpPr>
        <p:spPr>
          <a:xfrm>
            <a:off x="677334" y="1208315"/>
            <a:ext cx="8596668" cy="4833048"/>
          </a:xfrm>
        </p:spPr>
        <p:txBody>
          <a:bodyPr>
            <a:normAutofit/>
          </a:bodyPr>
          <a:lstStyle/>
          <a:p>
            <a:pPr algn="ctr"/>
            <a:r>
              <a:rPr lang="ru-RU" sz="4400" b="1" dirty="0">
                <a:solidFill>
                  <a:schemeClr val="tx1"/>
                </a:solidFill>
              </a:rPr>
              <a:t>Постоянство</a:t>
            </a:r>
            <a:endParaRPr lang="en-US" b="1" dirty="0">
              <a:solidFill>
                <a:schemeClr val="tx1"/>
              </a:solidFill>
            </a:endParaRPr>
          </a:p>
          <a:p>
            <a:r>
              <a:rPr lang="ru-RU" b="1" dirty="0">
                <a:solidFill>
                  <a:schemeClr val="tx1"/>
                </a:solidFill>
              </a:rPr>
              <a:t>Некоторые люди готовы делать что-либо исключительно, когда у них есть на это настроение и особое вдохновение или же когда дело, за которое они берутся, у них очень хорошо получается.  Как только настроение пропало, или как только они потерпели в чем-то неудачу, они готовы сдаться и все оставить.  Но если мы будем иметь такое отношение, то не увидим успеха ни в чем.  То, что повелел делать Христос, необходимо делать не время от времени, но постоянно.  Это не должно зависеть от настроения, внешних успехов или неудач, это должно стать неотьемлемой частью нас самих.  Только при нашем постоянстве сила Божья будет действовать через наше свидетельство о Христе и совершать работу в сердцах людей.  Не стоит бояться неудач, не надо смущаться от того, что не видно результатов.  Плод вырастает не сразу.  Мы же должны быть верны в том, что Бог поручил нам делать.</a:t>
            </a:r>
          </a:p>
          <a:p>
            <a:pPr algn="ctr"/>
            <a:endParaRPr lang="ru-RU" sz="4400" b="1" dirty="0">
              <a:solidFill>
                <a:schemeClr val="tx1"/>
              </a:solidFill>
            </a:endParaRPr>
          </a:p>
          <a:p>
            <a:endParaRPr lang="en-US" sz="1600" b="1" dirty="0">
              <a:solidFill>
                <a:schemeClr val="tx1"/>
              </a:solidFill>
            </a:endParaRPr>
          </a:p>
        </p:txBody>
      </p:sp>
    </p:spTree>
    <p:extLst>
      <p:ext uri="{BB962C8B-B14F-4D97-AF65-F5344CB8AC3E}">
        <p14:creationId xmlns:p14="http://schemas.microsoft.com/office/powerpoint/2010/main" val="2551054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5702F-FDBB-410C-BE08-A67CF0FF5941}"/>
              </a:ext>
            </a:extLst>
          </p:cNvPr>
          <p:cNvSpPr>
            <a:spLocks noGrp="1"/>
          </p:cNvSpPr>
          <p:nvPr>
            <p:ph type="title"/>
          </p:nvPr>
        </p:nvSpPr>
        <p:spPr/>
        <p:txBody>
          <a:bodyPr>
            <a:normAutofit/>
          </a:bodyPr>
          <a:lstStyle/>
          <a:p>
            <a:pPr algn="r"/>
            <a:r>
              <a:rPr lang="ru-RU" sz="1800" i="1" dirty="0"/>
              <a:t>сила благовестия</a:t>
            </a:r>
            <a:endParaRPr lang="en-US" sz="1800" i="1" dirty="0"/>
          </a:p>
        </p:txBody>
      </p:sp>
      <p:sp>
        <p:nvSpPr>
          <p:cNvPr id="3" name="Content Placeholder 2">
            <a:extLst>
              <a:ext uri="{FF2B5EF4-FFF2-40B4-BE49-F238E27FC236}">
                <a16:creationId xmlns:a16="http://schemas.microsoft.com/office/drawing/2014/main" id="{C63F8A17-63B5-49CD-870D-489A6CEFD06B}"/>
              </a:ext>
            </a:extLst>
          </p:cNvPr>
          <p:cNvSpPr>
            <a:spLocks noGrp="1"/>
          </p:cNvSpPr>
          <p:nvPr>
            <p:ph idx="1"/>
          </p:nvPr>
        </p:nvSpPr>
        <p:spPr>
          <a:xfrm>
            <a:off x="677334" y="1151165"/>
            <a:ext cx="8596668" cy="4890198"/>
          </a:xfrm>
        </p:spPr>
        <p:txBody>
          <a:bodyPr>
            <a:normAutofit/>
          </a:bodyPr>
          <a:lstStyle/>
          <a:p>
            <a:pPr algn="ctr"/>
            <a:r>
              <a:rPr lang="ru-RU" sz="4400" b="1" dirty="0">
                <a:solidFill>
                  <a:schemeClr val="tx1"/>
                </a:solidFill>
              </a:rPr>
              <a:t>Соответствующая жизнь</a:t>
            </a:r>
          </a:p>
          <a:p>
            <a:pPr algn="ctr"/>
            <a:endParaRPr lang="en-US" b="1" dirty="0">
              <a:solidFill>
                <a:schemeClr val="tx1"/>
              </a:solidFill>
            </a:endParaRPr>
          </a:p>
          <a:p>
            <a:r>
              <a:rPr lang="ru-RU" b="1" dirty="0">
                <a:solidFill>
                  <a:schemeClr val="tx1"/>
                </a:solidFill>
              </a:rPr>
              <a:t>Наша жизнь должна свидетельствовать об истинности той Вести, которую мы проповедуем.  Ранние последователи Франциска Ассизского, которые приняли на себя обет бедности ради благовестия, говорили: «Мы проповедуем 24 часа в сутки и иногда словами....»  Кто-то сказал также, что дела звучат сильнее слов.  Жизнь, соответствующая истинам Евангелия, придаст огромную силу нашему свидетельству, - она будет показывать, что то, о чем мы говорим, на самом деле срабатывает в реальной жизни.  Это относится не только к тем случаям когда нам нужно отказаться от чего-то в жизни.  Всеми своими поступками, словами, отношением и образом жизни мы должны выражать характер Христов.  Как написано: «Так да светит свет ваш пред людьми, чтобы они видели ваши добрые дела и прославляли Отца вашего небесного». (Мтф 5:16)</a:t>
            </a:r>
            <a:endParaRPr lang="en-US" b="1" dirty="0">
              <a:solidFill>
                <a:schemeClr val="tx1"/>
              </a:solidFill>
            </a:endParaRPr>
          </a:p>
        </p:txBody>
      </p:sp>
    </p:spTree>
    <p:extLst>
      <p:ext uri="{BB962C8B-B14F-4D97-AF65-F5344CB8AC3E}">
        <p14:creationId xmlns:p14="http://schemas.microsoft.com/office/powerpoint/2010/main" val="9034768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721</TotalTime>
  <Words>1220</Words>
  <Application>Microsoft Macintosh PowerPoint</Application>
  <PresentationFormat>Широкоэкранный</PresentationFormat>
  <Paragraphs>39</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Trebuchet MS</vt:lpstr>
      <vt:lpstr>Wingdings 3</vt:lpstr>
      <vt:lpstr>Facet</vt:lpstr>
      <vt:lpstr>Сила благовестия</vt:lpstr>
      <vt:lpstr> сила благовестия</vt:lpstr>
      <vt:lpstr>сила благовестия</vt:lpstr>
      <vt:lpstr>сила благовестия</vt:lpstr>
      <vt:lpstr>сила благовестия</vt:lpstr>
      <vt:lpstr>сила благовестия</vt:lpstr>
      <vt:lpstr>сила благовестия</vt:lpstr>
      <vt:lpstr>сила благовестия</vt:lpstr>
      <vt:lpstr>сила благовестия</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Сила благовестия.</dc:title>
  <dc:creator>Irina Yanovskiy</dc:creator>
  <cp:lastModifiedBy>Павел  Токарчук</cp:lastModifiedBy>
  <cp:revision>26</cp:revision>
  <dcterms:created xsi:type="dcterms:W3CDTF">2019-10-16T01:37:56Z</dcterms:created>
  <dcterms:modified xsi:type="dcterms:W3CDTF">2019-10-19T18:16:22Z</dcterms:modified>
</cp:coreProperties>
</file>