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72" r:id="rId4"/>
    <p:sldId id="273" r:id="rId5"/>
    <p:sldId id="274" r:id="rId6"/>
    <p:sldId id="279" r:id="rId7"/>
    <p:sldId id="275" r:id="rId8"/>
    <p:sldId id="276" r:id="rId9"/>
    <p:sldId id="277" r:id="rId10"/>
    <p:sldId id="278"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208"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2ED7BB-09E2-4A83-B335-B13D291830BA}" type="datetimeFigureOut">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85916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ED7BB-09E2-4A83-B335-B13D291830BA}" type="datetimeFigureOut">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122143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ED7BB-09E2-4A83-B335-B13D291830BA}" type="datetimeFigureOut">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399996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ED7BB-09E2-4A83-B335-B13D291830BA}" type="datetimeFigureOut">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234949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ED7BB-09E2-4A83-B335-B13D291830BA}" type="datetimeFigureOut">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150912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2ED7BB-09E2-4A83-B335-B13D291830BA}" type="datetimeFigureOut">
              <a:rPr lang="en-US" smtClean="0"/>
              <a:t>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11776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2ED7BB-09E2-4A83-B335-B13D291830BA}" type="datetimeFigureOut">
              <a:rPr lang="en-US" smtClean="0"/>
              <a:t>7/11/17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428669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ED7BB-09E2-4A83-B335-B13D291830BA}" type="datetimeFigureOut">
              <a:rPr lang="en-US" smtClean="0"/>
              <a:t>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428177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ED7BB-09E2-4A83-B335-B13D291830BA}" type="datetimeFigureOut">
              <a:rPr lang="en-US" smtClean="0"/>
              <a:t>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223764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ED7BB-09E2-4A83-B335-B13D291830BA}" type="datetimeFigureOut">
              <a:rPr lang="en-US" smtClean="0"/>
              <a:t>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109270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ED7BB-09E2-4A83-B335-B13D291830BA}" type="datetimeFigureOut">
              <a:rPr lang="en-US" smtClean="0"/>
              <a:t>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5EB99-5744-4356-BC2D-A36D32037FD9}" type="slidenum">
              <a:rPr lang="en-US" smtClean="0"/>
              <a:t>‹#›</a:t>
            </a:fld>
            <a:endParaRPr lang="en-US"/>
          </a:p>
        </p:txBody>
      </p:sp>
    </p:spTree>
    <p:extLst>
      <p:ext uri="{BB962C8B-B14F-4D97-AF65-F5344CB8AC3E}">
        <p14:creationId xmlns:p14="http://schemas.microsoft.com/office/powerpoint/2010/main" val="262437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ED7BB-09E2-4A83-B335-B13D291830BA}" type="datetimeFigureOut">
              <a:rPr lang="en-US" smtClean="0"/>
              <a:t>7/11/17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5EB99-5744-4356-BC2D-A36D32037FD9}" type="slidenum">
              <a:rPr lang="en-US" smtClean="0"/>
              <a:t>‹#›</a:t>
            </a:fld>
            <a:endParaRPr lang="en-US"/>
          </a:p>
        </p:txBody>
      </p:sp>
    </p:spTree>
    <p:extLst>
      <p:ext uri="{BB962C8B-B14F-4D97-AF65-F5344CB8AC3E}">
        <p14:creationId xmlns:p14="http://schemas.microsoft.com/office/powerpoint/2010/main" val="1977695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opendoorsusa.org/christian-persecution/world-watch-lis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51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smtClean="0">
                <a:latin typeface="Times" charset="0"/>
                <a:ea typeface="Times" charset="0"/>
                <a:cs typeface="Times" charset="0"/>
              </a:rPr>
              <a:t>Prayer Points</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fontScale="92500"/>
          </a:bodyPr>
          <a:lstStyle/>
          <a:p>
            <a:r>
              <a:rPr lang="en-US" dirty="0">
                <a:latin typeface="Times" charset="0"/>
                <a:ea typeface="Times" charset="0"/>
                <a:cs typeface="Times" charset="0"/>
              </a:rPr>
              <a:t>Pray that Christians would continue to shine for Jesus and share their testimony to their persecutors with boldness.</a:t>
            </a:r>
          </a:p>
          <a:p>
            <a:r>
              <a:rPr lang="en-US" dirty="0">
                <a:latin typeface="Times" charset="0"/>
                <a:ea typeface="Times" charset="0"/>
                <a:cs typeface="Times" charset="0"/>
              </a:rPr>
              <a:t>Pray that despite difficult trails, Christians would continue to have perseverance, endurance and persistence.</a:t>
            </a:r>
          </a:p>
          <a:p>
            <a:r>
              <a:rPr lang="en-US" dirty="0">
                <a:latin typeface="Times" charset="0"/>
                <a:ea typeface="Times" charset="0"/>
                <a:cs typeface="Times" charset="0"/>
              </a:rPr>
              <a:t>Pray that the churches in the United States would grow in awareness and support of persecuted Christians. </a:t>
            </a:r>
          </a:p>
          <a:p>
            <a:endParaRPr lang="en-US" dirty="0">
              <a:latin typeface="Times" charset="0"/>
              <a:ea typeface="Times" charset="0"/>
              <a:cs typeface="Times" charset="0"/>
            </a:endParaRPr>
          </a:p>
          <a:p>
            <a:pPr marL="0" indent="0">
              <a:buNone/>
            </a:pPr>
            <a:r>
              <a:rPr lang="en-US" i="1" dirty="0">
                <a:latin typeface="Times" charset="0"/>
                <a:ea typeface="Times" charset="0"/>
                <a:cs typeface="Times" charset="0"/>
              </a:rPr>
              <a:t>“Wake up! Strengthen what remains and is about to die, for I have found your deeds unfinished in the sight of my God.”</a:t>
            </a:r>
          </a:p>
          <a:p>
            <a:pPr marL="0" indent="0">
              <a:buNone/>
            </a:pPr>
            <a:r>
              <a:rPr lang="en-US" sz="2000" dirty="0">
                <a:latin typeface="Times" charset="0"/>
                <a:ea typeface="Times" charset="0"/>
                <a:cs typeface="Times" charset="0"/>
              </a:rPr>
              <a:t>Revelation 3:2</a:t>
            </a:r>
            <a:endParaRPr lang="en-US" sz="2000" i="1" dirty="0">
              <a:latin typeface="Times" charset="0"/>
              <a:ea typeface="Times" charset="0"/>
              <a:cs typeface="Times" charset="0"/>
            </a:endParaRPr>
          </a:p>
        </p:txBody>
      </p:sp>
    </p:spTree>
    <p:extLst>
      <p:ext uri="{BB962C8B-B14F-4D97-AF65-F5344CB8AC3E}">
        <p14:creationId xmlns:p14="http://schemas.microsoft.com/office/powerpoint/2010/main" val="178206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3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smtClean="0">
                <a:latin typeface="Times" charset="0"/>
                <a:ea typeface="Times" charset="0"/>
                <a:cs typeface="Times" charset="0"/>
              </a:rPr>
              <a:t>What is Christian Persecution?</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fontScale="85000" lnSpcReduction="20000"/>
          </a:bodyPr>
          <a:lstStyle/>
          <a:p>
            <a:pPr marL="0" indent="0">
              <a:buNone/>
            </a:pPr>
            <a:r>
              <a:rPr lang="en-US" dirty="0">
                <a:latin typeface="Times" charset="0"/>
                <a:ea typeface="Times" charset="0"/>
                <a:cs typeface="Times" charset="0"/>
              </a:rPr>
              <a:t>Christian persecution is the systematic mistreatment of an individual or group of individuals because of their Christian faith. </a:t>
            </a:r>
            <a:endParaRPr lang="en-US" dirty="0" smtClean="0">
              <a:latin typeface="Times" charset="0"/>
              <a:ea typeface="Times" charset="0"/>
              <a:cs typeface="Times" charset="0"/>
            </a:endParaRPr>
          </a:p>
          <a:p>
            <a:pPr marL="0" indent="0">
              <a:buNone/>
            </a:pPr>
            <a:endParaRPr lang="en-US" dirty="0">
              <a:latin typeface="Times" charset="0"/>
              <a:ea typeface="Times" charset="0"/>
              <a:cs typeface="Times" charset="0"/>
            </a:endParaRPr>
          </a:p>
          <a:p>
            <a:pPr marL="0" indent="0">
              <a:buNone/>
            </a:pPr>
            <a:r>
              <a:rPr lang="en-US" dirty="0" smtClean="0">
                <a:latin typeface="Times" charset="0"/>
                <a:ea typeface="Times" charset="0"/>
                <a:cs typeface="Times" charset="0"/>
              </a:rPr>
              <a:t>It </a:t>
            </a:r>
            <a:r>
              <a:rPr lang="en-US" dirty="0">
                <a:latin typeface="Times" charset="0"/>
                <a:ea typeface="Times" charset="0"/>
                <a:cs typeface="Times" charset="0"/>
              </a:rPr>
              <a:t>can come in the form </a:t>
            </a:r>
            <a:r>
              <a:rPr lang="en-US" dirty="0" smtClean="0">
                <a:latin typeface="Times" charset="0"/>
                <a:ea typeface="Times" charset="0"/>
                <a:cs typeface="Times" charset="0"/>
              </a:rPr>
              <a:t>of:</a:t>
            </a:r>
          </a:p>
          <a:p>
            <a:r>
              <a:rPr lang="en-US" dirty="0">
                <a:latin typeface="Times" charset="0"/>
                <a:ea typeface="Times" charset="0"/>
                <a:cs typeface="Times" charset="0"/>
              </a:rPr>
              <a:t>P</a:t>
            </a:r>
            <a:r>
              <a:rPr lang="en-US" dirty="0" smtClean="0">
                <a:latin typeface="Times" charset="0"/>
                <a:ea typeface="Times" charset="0"/>
                <a:cs typeface="Times" charset="0"/>
              </a:rPr>
              <a:t>hysical abuse, torture, rape, mutilation, destruction </a:t>
            </a:r>
            <a:r>
              <a:rPr lang="en-US" dirty="0">
                <a:latin typeface="Times" charset="0"/>
                <a:ea typeface="Times" charset="0"/>
                <a:cs typeface="Times" charset="0"/>
              </a:rPr>
              <a:t>of </a:t>
            </a:r>
            <a:r>
              <a:rPr lang="en-US" dirty="0" smtClean="0">
                <a:latin typeface="Times" charset="0"/>
                <a:ea typeface="Times" charset="0"/>
                <a:cs typeface="Times" charset="0"/>
              </a:rPr>
              <a:t>property, imprisonment </a:t>
            </a:r>
            <a:r>
              <a:rPr lang="en-US" dirty="0">
                <a:latin typeface="Times" charset="0"/>
                <a:ea typeface="Times" charset="0"/>
                <a:cs typeface="Times" charset="0"/>
              </a:rPr>
              <a:t>and </a:t>
            </a:r>
            <a:r>
              <a:rPr lang="en-US" dirty="0" smtClean="0">
                <a:latin typeface="Times" charset="0"/>
                <a:ea typeface="Times" charset="0"/>
                <a:cs typeface="Times" charset="0"/>
              </a:rPr>
              <a:t>murder</a:t>
            </a:r>
            <a:r>
              <a:rPr lang="en-US" dirty="0">
                <a:latin typeface="Times" charset="0"/>
                <a:ea typeface="Times" charset="0"/>
                <a:cs typeface="Times" charset="0"/>
              </a:rPr>
              <a:t>. </a:t>
            </a:r>
            <a:endParaRPr lang="en-US" dirty="0" smtClean="0">
              <a:latin typeface="Times" charset="0"/>
              <a:ea typeface="Times" charset="0"/>
              <a:cs typeface="Times" charset="0"/>
            </a:endParaRPr>
          </a:p>
          <a:p>
            <a:endParaRPr lang="en-US" dirty="0">
              <a:latin typeface="Times" charset="0"/>
              <a:ea typeface="Times" charset="0"/>
              <a:cs typeface="Times" charset="0"/>
            </a:endParaRPr>
          </a:p>
          <a:p>
            <a:pPr marL="0" indent="0">
              <a:buNone/>
            </a:pPr>
            <a:r>
              <a:rPr lang="en-US" dirty="0" smtClean="0">
                <a:latin typeface="Times" charset="0"/>
                <a:ea typeface="Times" charset="0"/>
                <a:cs typeface="Times" charset="0"/>
              </a:rPr>
              <a:t>It </a:t>
            </a:r>
            <a:r>
              <a:rPr lang="en-US" dirty="0">
                <a:latin typeface="Times" charset="0"/>
                <a:ea typeface="Times" charset="0"/>
                <a:cs typeface="Times" charset="0"/>
              </a:rPr>
              <a:t>can also come in the form </a:t>
            </a:r>
            <a:r>
              <a:rPr lang="en-US" dirty="0" smtClean="0">
                <a:latin typeface="Times" charset="0"/>
                <a:ea typeface="Times" charset="0"/>
                <a:cs typeface="Times" charset="0"/>
              </a:rPr>
              <a:t>of:</a:t>
            </a:r>
          </a:p>
          <a:p>
            <a:r>
              <a:rPr lang="en-US" dirty="0" smtClean="0">
                <a:latin typeface="Times" charset="0"/>
                <a:ea typeface="Times" charset="0"/>
                <a:cs typeface="Times" charset="0"/>
              </a:rPr>
              <a:t>Cultural </a:t>
            </a:r>
            <a:r>
              <a:rPr lang="en-US" dirty="0">
                <a:latin typeface="Times" charset="0"/>
                <a:ea typeface="Times" charset="0"/>
                <a:cs typeface="Times" charset="0"/>
              </a:rPr>
              <a:t>and societal discrimination, family excommunication, loss of job and income, loss of family and friends, inability to marry, prevention of </a:t>
            </a:r>
            <a:r>
              <a:rPr lang="en-US" dirty="0" smtClean="0">
                <a:latin typeface="Times" charset="0"/>
                <a:ea typeface="Times" charset="0"/>
                <a:cs typeface="Times" charset="0"/>
              </a:rPr>
              <a:t>education </a:t>
            </a:r>
            <a:r>
              <a:rPr lang="en-US" dirty="0">
                <a:latin typeface="Times" charset="0"/>
                <a:ea typeface="Times" charset="0"/>
                <a:cs typeface="Times" charset="0"/>
              </a:rPr>
              <a:t>and many other forms</a:t>
            </a:r>
            <a:r>
              <a:rPr lang="en-US" dirty="0" smtClean="0">
                <a:latin typeface="Times" charset="0"/>
                <a:ea typeface="Times" charset="0"/>
                <a:cs typeface="Times" charset="0"/>
              </a:rPr>
              <a:t>.</a:t>
            </a:r>
            <a:endParaRPr lang="en-US" dirty="0">
              <a:latin typeface="Times" charset="0"/>
              <a:ea typeface="Times" charset="0"/>
              <a:cs typeface="Times" charset="0"/>
            </a:endParaRPr>
          </a:p>
        </p:txBody>
      </p:sp>
    </p:spTree>
    <p:extLst>
      <p:ext uri="{BB962C8B-B14F-4D97-AF65-F5344CB8AC3E}">
        <p14:creationId xmlns:p14="http://schemas.microsoft.com/office/powerpoint/2010/main" val="326312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a:latin typeface="Times" charset="0"/>
                <a:ea typeface="Times" charset="0"/>
                <a:cs typeface="Times" charset="0"/>
              </a:rPr>
              <a:t>Facts on Persecution</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a:bodyPr>
          <a:lstStyle/>
          <a:p>
            <a:r>
              <a:rPr lang="en-US" dirty="0">
                <a:latin typeface="Times" charset="0"/>
                <a:ea typeface="Times" charset="0"/>
                <a:cs typeface="Times" charset="0"/>
              </a:rPr>
              <a:t>Christians are the most persecuted group in the world.</a:t>
            </a:r>
          </a:p>
          <a:p>
            <a:r>
              <a:rPr lang="en-US" dirty="0">
                <a:latin typeface="Times" charset="0"/>
                <a:ea typeface="Times" charset="0"/>
                <a:cs typeface="Times" charset="0"/>
              </a:rPr>
              <a:t>Every month, 322 Christians are killed for their faith in Jesus.</a:t>
            </a:r>
          </a:p>
          <a:p>
            <a:r>
              <a:rPr lang="en-US" dirty="0">
                <a:latin typeface="Times" charset="0"/>
                <a:ea typeface="Times" charset="0"/>
                <a:cs typeface="Times" charset="0"/>
              </a:rPr>
              <a:t>200 million Christians are facing persecution on a regular basis.</a:t>
            </a:r>
          </a:p>
          <a:p>
            <a:r>
              <a:rPr lang="en-US" dirty="0">
                <a:latin typeface="Times" charset="0"/>
                <a:ea typeface="Times" charset="0"/>
                <a:cs typeface="Times" charset="0"/>
              </a:rPr>
              <a:t>Every month, 214 Christian churches and properties are destroyed.</a:t>
            </a:r>
          </a:p>
        </p:txBody>
      </p:sp>
    </p:spTree>
    <p:extLst>
      <p:ext uri="{BB962C8B-B14F-4D97-AF65-F5344CB8AC3E}">
        <p14:creationId xmlns:p14="http://schemas.microsoft.com/office/powerpoint/2010/main" val="27715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a:latin typeface="Times" charset="0"/>
                <a:ea typeface="Times" charset="0"/>
                <a:cs typeface="Times" charset="0"/>
              </a:rPr>
              <a:t>What We Can Do</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a:bodyPr>
          <a:lstStyle/>
          <a:p>
            <a:pPr lvl="0"/>
            <a:r>
              <a:rPr lang="en-US" dirty="0">
                <a:solidFill>
                  <a:prstClr val="black"/>
                </a:solidFill>
                <a:latin typeface="Times" charset="0"/>
                <a:ea typeface="Times" charset="0"/>
                <a:cs typeface="Times" charset="0"/>
              </a:rPr>
              <a:t>Prayer is the number one request from persecuted Christians.</a:t>
            </a:r>
          </a:p>
          <a:p>
            <a:pPr lvl="0"/>
            <a:r>
              <a:rPr lang="en-US" dirty="0">
                <a:solidFill>
                  <a:prstClr val="black"/>
                </a:solidFill>
                <a:latin typeface="Times" charset="0"/>
                <a:ea typeface="Times" charset="0"/>
                <a:cs typeface="Times" charset="0"/>
              </a:rPr>
              <a:t>In America, more than 52 million attend church on a weekly basis. We can make an impact through our prayers, service, and giving.</a:t>
            </a:r>
          </a:p>
          <a:p>
            <a:pPr lvl="0"/>
            <a:r>
              <a:rPr lang="en-US" dirty="0">
                <a:solidFill>
                  <a:prstClr val="black"/>
                </a:solidFill>
                <a:latin typeface="Times" charset="0"/>
                <a:ea typeface="Times" charset="0"/>
                <a:cs typeface="Times" charset="0"/>
              </a:rPr>
              <a:t>The World Watch List (WWL) ranks the top 50 countries where Christian persecution is the most severe. See the top 50 countries and learn more facts and details about them at the </a:t>
            </a:r>
            <a:r>
              <a:rPr lang="en-US" u="sng" dirty="0">
                <a:solidFill>
                  <a:prstClr val="black"/>
                </a:solidFill>
                <a:latin typeface="Times" charset="0"/>
                <a:ea typeface="Times" charset="0"/>
                <a:cs typeface="Times" charset="0"/>
                <a:hlinkClick r:id="rId3"/>
              </a:rPr>
              <a:t>Open Doors website</a:t>
            </a:r>
            <a:r>
              <a:rPr lang="en-US" dirty="0">
                <a:solidFill>
                  <a:prstClr val="black"/>
                </a:solidFill>
                <a:latin typeface="Times" charset="0"/>
                <a:ea typeface="Times" charset="0"/>
                <a:cs typeface="Times" charset="0"/>
              </a:rPr>
              <a:t>.</a:t>
            </a:r>
            <a:endParaRPr lang="en-US" dirty="0">
              <a:solidFill>
                <a:prstClr val="black"/>
              </a:solidFill>
              <a:latin typeface="Times" charset="0"/>
              <a:ea typeface="Times" charset="0"/>
              <a:cs typeface="Times" charset="0"/>
            </a:endParaRPr>
          </a:p>
        </p:txBody>
      </p:sp>
    </p:spTree>
    <p:extLst>
      <p:ext uri="{BB962C8B-B14F-4D97-AF65-F5344CB8AC3E}">
        <p14:creationId xmlns:p14="http://schemas.microsoft.com/office/powerpoint/2010/main" val="32686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smtClean="0">
                <a:latin typeface="Times" charset="0"/>
                <a:ea typeface="Times" charset="0"/>
                <a:cs typeface="Times" charset="0"/>
              </a:rPr>
              <a:t>Scripture</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fontScale="70000" lnSpcReduction="20000"/>
          </a:bodyPr>
          <a:lstStyle/>
          <a:p>
            <a:pPr marL="0" indent="0">
              <a:buNone/>
            </a:pPr>
            <a:r>
              <a:rPr lang="en-US" b="1" dirty="0">
                <a:latin typeface="Times" charset="0"/>
                <a:ea typeface="Times" charset="0"/>
                <a:cs typeface="Times" charset="0"/>
              </a:rPr>
              <a:t>Psalm 82:3 </a:t>
            </a:r>
            <a:r>
              <a:rPr lang="en-US" i="1" dirty="0">
                <a:latin typeface="Times" charset="0"/>
                <a:ea typeface="Times" charset="0"/>
                <a:cs typeface="Times" charset="0"/>
              </a:rPr>
              <a:t>Defend the weak and the fatherless; uphold the cause of the poor and the oppressed.</a:t>
            </a:r>
          </a:p>
          <a:p>
            <a:pPr marL="0" indent="0">
              <a:buNone/>
            </a:pPr>
            <a:r>
              <a:rPr lang="en-US" b="1" dirty="0">
                <a:latin typeface="Times" charset="0"/>
                <a:ea typeface="Times" charset="0"/>
                <a:cs typeface="Times" charset="0"/>
              </a:rPr>
              <a:t>1 Corinthians 12:12-13 </a:t>
            </a:r>
            <a:r>
              <a:rPr lang="en-US" i="1" dirty="0">
                <a:latin typeface="Times" charset="0"/>
                <a:ea typeface="Times" charset="0"/>
                <a:cs typeface="Times" charset="0"/>
              </a:rPr>
              <a:t>Just as a body, though one, has many parts, but all its many parts form one body, so it is with Christ. For we were all baptized by one Spirit so as to form one body—whether Jews or Gentiles, slave or free—and we were all given the one Spirit to drink.</a:t>
            </a:r>
          </a:p>
          <a:p>
            <a:pPr marL="0" indent="0">
              <a:buNone/>
            </a:pPr>
            <a:r>
              <a:rPr lang="en-US" b="1" dirty="0">
                <a:latin typeface="Times" charset="0"/>
                <a:ea typeface="Times" charset="0"/>
                <a:cs typeface="Times" charset="0"/>
              </a:rPr>
              <a:t>Philippians 1:21 </a:t>
            </a:r>
            <a:r>
              <a:rPr lang="en-US" i="1" dirty="0">
                <a:latin typeface="Times" charset="0"/>
                <a:ea typeface="Times" charset="0"/>
                <a:cs typeface="Times" charset="0"/>
              </a:rPr>
              <a:t>For to me, to live is Christ and to die is gain.</a:t>
            </a:r>
          </a:p>
          <a:p>
            <a:pPr marL="0" indent="0">
              <a:buNone/>
            </a:pPr>
            <a:r>
              <a:rPr lang="en-US" b="1" dirty="0">
                <a:latin typeface="Times" charset="0"/>
                <a:ea typeface="Times" charset="0"/>
                <a:cs typeface="Times" charset="0"/>
              </a:rPr>
              <a:t>Matthew 5:44 </a:t>
            </a:r>
            <a:r>
              <a:rPr lang="en-US" i="1" dirty="0">
                <a:latin typeface="Times" charset="0"/>
                <a:ea typeface="Times" charset="0"/>
                <a:cs typeface="Times" charset="0"/>
              </a:rPr>
              <a:t>But I tell you, love your enemies and pray for those who persecute you.</a:t>
            </a:r>
          </a:p>
          <a:p>
            <a:pPr marL="0" indent="0">
              <a:buNone/>
            </a:pPr>
            <a:r>
              <a:rPr lang="en-US" b="1" dirty="0">
                <a:latin typeface="Times" charset="0"/>
                <a:ea typeface="Times" charset="0"/>
                <a:cs typeface="Times" charset="0"/>
              </a:rPr>
              <a:t>Psalm 46:10 </a:t>
            </a:r>
            <a:r>
              <a:rPr lang="en-US" i="1" dirty="0">
                <a:latin typeface="Times" charset="0"/>
                <a:ea typeface="Times" charset="0"/>
                <a:cs typeface="Times" charset="0"/>
              </a:rPr>
              <a:t>He says, “Be still, and know that I am God; I will be exalted among the nations, I will be exalted in the earth.”</a:t>
            </a:r>
          </a:p>
          <a:p>
            <a:pPr marL="0" indent="0">
              <a:buNone/>
            </a:pPr>
            <a:r>
              <a:rPr lang="en-US" b="1" dirty="0">
                <a:latin typeface="Times" charset="0"/>
                <a:ea typeface="Times" charset="0"/>
                <a:cs typeface="Times" charset="0"/>
              </a:rPr>
              <a:t>1 Thessalonians 5:11 </a:t>
            </a:r>
            <a:r>
              <a:rPr lang="en-US" i="1" dirty="0">
                <a:latin typeface="Times" charset="0"/>
                <a:ea typeface="Times" charset="0"/>
                <a:cs typeface="Times" charset="0"/>
              </a:rPr>
              <a:t>Therefore encourage one another and build each other up, just as in fact you are doing.</a:t>
            </a:r>
            <a:r>
              <a:rPr lang="en-US" dirty="0">
                <a:latin typeface="Times" charset="0"/>
                <a:ea typeface="Times" charset="0"/>
                <a:cs typeface="Times" charset="0"/>
              </a:rPr>
              <a:t> </a:t>
            </a:r>
          </a:p>
          <a:p>
            <a:pPr marL="0" indent="0">
              <a:buNone/>
            </a:pPr>
            <a:r>
              <a:rPr lang="en-US" b="1" dirty="0">
                <a:latin typeface="Times" charset="0"/>
                <a:ea typeface="Times" charset="0"/>
                <a:cs typeface="Times" charset="0"/>
              </a:rPr>
              <a:t>Matthew 16:24 </a:t>
            </a:r>
            <a:r>
              <a:rPr lang="en-US" i="1" dirty="0">
                <a:latin typeface="Times" charset="0"/>
                <a:ea typeface="Times" charset="0"/>
                <a:cs typeface="Times" charset="0"/>
              </a:rPr>
              <a:t>Then Jesus said to his disciples, “Whoever wants to be my disciple must deny themselves and take up their cross and follow me</a:t>
            </a:r>
            <a:r>
              <a:rPr lang="en-US" i="1" dirty="0" smtClean="0">
                <a:latin typeface="Times" charset="0"/>
                <a:ea typeface="Times" charset="0"/>
                <a:cs typeface="Times" charset="0"/>
              </a:rPr>
              <a:t>.”</a:t>
            </a:r>
            <a:endParaRPr lang="en-US" i="1" dirty="0">
              <a:latin typeface="Times" charset="0"/>
              <a:ea typeface="Times" charset="0"/>
              <a:cs typeface="Times" charset="0"/>
            </a:endParaRPr>
          </a:p>
        </p:txBody>
      </p:sp>
    </p:spTree>
    <p:extLst>
      <p:ext uri="{BB962C8B-B14F-4D97-AF65-F5344CB8AC3E}">
        <p14:creationId xmlns:p14="http://schemas.microsoft.com/office/powerpoint/2010/main" val="316784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smtClean="0">
                <a:latin typeface="Times" charset="0"/>
                <a:ea typeface="Times" charset="0"/>
                <a:cs typeface="Times" charset="0"/>
              </a:rPr>
              <a:t>Scripture</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fontScale="62500" lnSpcReduction="20000"/>
          </a:bodyPr>
          <a:lstStyle/>
          <a:p>
            <a:pPr marL="0" indent="0">
              <a:buNone/>
            </a:pPr>
            <a:r>
              <a:rPr lang="en-US" b="1" dirty="0">
                <a:latin typeface="Times" charset="0"/>
                <a:ea typeface="Times" charset="0"/>
                <a:cs typeface="Times" charset="0"/>
              </a:rPr>
              <a:t>John 15:20 </a:t>
            </a:r>
            <a:r>
              <a:rPr lang="en-US" i="1" dirty="0">
                <a:latin typeface="Times" charset="0"/>
                <a:ea typeface="Times" charset="0"/>
                <a:cs typeface="Times" charset="0"/>
              </a:rPr>
              <a:t>Remember what I told you: ‘A servant is not greater than his master.’ If they persecuted me, they will persecute you also. If they obeyed my teaching, they will obey yours also.</a:t>
            </a:r>
          </a:p>
          <a:p>
            <a:pPr marL="0" indent="0">
              <a:buNone/>
            </a:pPr>
            <a:r>
              <a:rPr lang="en-US" b="1" dirty="0">
                <a:latin typeface="Times" charset="0"/>
                <a:ea typeface="Times" charset="0"/>
                <a:cs typeface="Times" charset="0"/>
              </a:rPr>
              <a:t>John 16:33 </a:t>
            </a:r>
            <a:r>
              <a:rPr lang="en-US" i="1" dirty="0">
                <a:latin typeface="Times" charset="0"/>
                <a:ea typeface="Times" charset="0"/>
                <a:cs typeface="Times" charset="0"/>
              </a:rPr>
              <a:t>“I have told you these things, so that in me you may have peace. In this world you will have trouble. But take heart! I have overcome the world.”</a:t>
            </a:r>
          </a:p>
          <a:p>
            <a:pPr marL="0" indent="0">
              <a:buNone/>
            </a:pPr>
            <a:r>
              <a:rPr lang="en-US" b="1" dirty="0">
                <a:latin typeface="Times" charset="0"/>
                <a:ea typeface="Times" charset="0"/>
                <a:cs typeface="Times" charset="0"/>
              </a:rPr>
              <a:t>Matthew 5:10-12 </a:t>
            </a:r>
            <a:r>
              <a:rPr lang="en-US" i="1" dirty="0">
                <a:latin typeface="Times" charset="0"/>
                <a:ea typeface="Times" charset="0"/>
                <a:cs typeface="Times" charset="0"/>
              </a:rPr>
              <a:t>Blessed are those who are persecuted because of righteousness, for theirs is the kingdom of heaven. “Blessed are you when people insult you, persecute you and falsely say all kinds of evil against you because of me. Rejoice and be glad, because great is your reward in heaven, for in the same way they persecuted the prophets who were before you.”</a:t>
            </a:r>
          </a:p>
          <a:p>
            <a:pPr marL="0" indent="0">
              <a:buNone/>
            </a:pPr>
            <a:r>
              <a:rPr lang="en-US" b="1" dirty="0">
                <a:latin typeface="Times" charset="0"/>
                <a:ea typeface="Times" charset="0"/>
                <a:cs typeface="Times" charset="0"/>
              </a:rPr>
              <a:t>Romans 5:3-4 </a:t>
            </a:r>
            <a:r>
              <a:rPr lang="en-US" i="1" dirty="0">
                <a:latin typeface="Times" charset="0"/>
                <a:ea typeface="Times" charset="0"/>
                <a:cs typeface="Times" charset="0"/>
              </a:rPr>
              <a:t>Not only so, but we also glory in our sufferings, because we know that suffering produces perseverance; perseverance, character; and character, hope.</a:t>
            </a:r>
          </a:p>
          <a:p>
            <a:pPr marL="0" indent="0">
              <a:buNone/>
            </a:pPr>
            <a:r>
              <a:rPr lang="en-US" b="1" dirty="0">
                <a:latin typeface="Times" charset="0"/>
                <a:ea typeface="Times" charset="0"/>
                <a:cs typeface="Times" charset="0"/>
              </a:rPr>
              <a:t>Philippians 1:12-14 </a:t>
            </a:r>
            <a:r>
              <a:rPr lang="en-US" i="1" dirty="0">
                <a:latin typeface="Times" charset="0"/>
                <a:ea typeface="Times" charset="0"/>
                <a:cs typeface="Times" charset="0"/>
              </a:rPr>
              <a:t>Now I want you to know, brothers and sisters, that what has happened to me has actually served to advance the gospel. As a result, it has become clear throughout the whole palace guard and to everyone else that I am in chains for Christ. And because of my chains, most of the brothers and sisters have become confident in the Lord and dare all the more to proclaim the gospel without fear.</a:t>
            </a:r>
            <a:endParaRPr lang="en-US" i="1" dirty="0">
              <a:latin typeface="Times" charset="0"/>
              <a:ea typeface="Times" charset="0"/>
              <a:cs typeface="Times" charset="0"/>
            </a:endParaRPr>
          </a:p>
        </p:txBody>
      </p:sp>
    </p:spTree>
    <p:extLst>
      <p:ext uri="{BB962C8B-B14F-4D97-AF65-F5344CB8AC3E}">
        <p14:creationId xmlns:p14="http://schemas.microsoft.com/office/powerpoint/2010/main" val="201519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a:latin typeface="Times" charset="0"/>
                <a:ea typeface="Times" charset="0"/>
                <a:cs typeface="Times" charset="0"/>
              </a:rPr>
              <a:t>Biblical Lessons</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fontScale="92500" lnSpcReduction="20000"/>
          </a:bodyPr>
          <a:lstStyle/>
          <a:p>
            <a:pPr marL="0" indent="0">
              <a:buNone/>
            </a:pPr>
            <a:r>
              <a:rPr lang="en-US" b="1" dirty="0">
                <a:latin typeface="Times" charset="0"/>
                <a:ea typeface="Times" charset="0"/>
                <a:cs typeface="Times" charset="0"/>
              </a:rPr>
              <a:t>Sometimes you need to build yourself a cell  </a:t>
            </a:r>
            <a:endParaRPr lang="en-US" dirty="0">
              <a:latin typeface="Times" charset="0"/>
              <a:ea typeface="Times" charset="0"/>
              <a:cs typeface="Times" charset="0"/>
            </a:endParaRPr>
          </a:p>
          <a:p>
            <a:r>
              <a:rPr lang="en-US" dirty="0">
                <a:latin typeface="Times" charset="0"/>
                <a:ea typeface="Times" charset="0"/>
                <a:cs typeface="Times" charset="0"/>
              </a:rPr>
              <a:t>Be still, and know that I am God—Psalms 46:10</a:t>
            </a:r>
          </a:p>
          <a:p>
            <a:r>
              <a:rPr lang="en-US" dirty="0">
                <a:latin typeface="Times" charset="0"/>
                <a:ea typeface="Times" charset="0"/>
                <a:cs typeface="Times" charset="0"/>
              </a:rPr>
              <a:t>One Chinese church leader, who spent 23 years in prison, once said this to Christians who did not face persecution:</a:t>
            </a:r>
          </a:p>
          <a:p>
            <a:pPr marL="0" indent="0">
              <a:buNone/>
            </a:pPr>
            <a:r>
              <a:rPr lang="en-US" dirty="0" smtClean="0">
                <a:latin typeface="Times" charset="0"/>
                <a:ea typeface="Times" charset="0"/>
                <a:cs typeface="Times" charset="0"/>
              </a:rPr>
              <a:t>	</a:t>
            </a:r>
            <a:r>
              <a:rPr lang="en-US" i="1" dirty="0" smtClean="0">
                <a:latin typeface="Times" charset="0"/>
                <a:ea typeface="Times" charset="0"/>
                <a:cs typeface="Times" charset="0"/>
              </a:rPr>
              <a:t>"</a:t>
            </a:r>
            <a:r>
              <a:rPr lang="en-US" i="1" dirty="0">
                <a:latin typeface="Times" charset="0"/>
                <a:ea typeface="Times" charset="0"/>
                <a:cs typeface="Times" charset="0"/>
              </a:rPr>
              <a:t>I was pushed into a cell, but you have to push </a:t>
            </a:r>
            <a:r>
              <a:rPr lang="en-US" i="1" dirty="0" smtClean="0">
                <a:latin typeface="Times" charset="0"/>
                <a:ea typeface="Times" charset="0"/>
                <a:cs typeface="Times" charset="0"/>
              </a:rPr>
              <a:t>	yourself </a:t>
            </a:r>
            <a:r>
              <a:rPr lang="en-US" i="1" dirty="0">
                <a:latin typeface="Times" charset="0"/>
                <a:ea typeface="Times" charset="0"/>
                <a:cs typeface="Times" charset="0"/>
              </a:rPr>
              <a:t>into one. You have no time to know God. </a:t>
            </a:r>
            <a:r>
              <a:rPr lang="en-US" i="1" dirty="0" smtClean="0">
                <a:latin typeface="Times" charset="0"/>
                <a:ea typeface="Times" charset="0"/>
                <a:cs typeface="Times" charset="0"/>
              </a:rPr>
              <a:t>	You </a:t>
            </a:r>
            <a:r>
              <a:rPr lang="en-US" i="1" dirty="0">
                <a:latin typeface="Times" charset="0"/>
                <a:ea typeface="Times" charset="0"/>
                <a:cs typeface="Times" charset="0"/>
              </a:rPr>
              <a:t>need to build yourself a cell, so you can do for </a:t>
            </a:r>
            <a:r>
              <a:rPr lang="en-US" i="1" dirty="0" smtClean="0">
                <a:latin typeface="Times" charset="0"/>
                <a:ea typeface="Times" charset="0"/>
                <a:cs typeface="Times" charset="0"/>
              </a:rPr>
              <a:t>	yourself </a:t>
            </a:r>
            <a:r>
              <a:rPr lang="en-US" i="1" dirty="0">
                <a:latin typeface="Times" charset="0"/>
                <a:ea typeface="Times" charset="0"/>
                <a:cs typeface="Times" charset="0"/>
              </a:rPr>
              <a:t>what persecution did for me—simplify your </a:t>
            </a:r>
            <a:r>
              <a:rPr lang="en-US" i="1" dirty="0" smtClean="0">
                <a:latin typeface="Times" charset="0"/>
                <a:ea typeface="Times" charset="0"/>
                <a:cs typeface="Times" charset="0"/>
              </a:rPr>
              <a:t>	life </a:t>
            </a:r>
            <a:r>
              <a:rPr lang="en-US" i="1" dirty="0">
                <a:latin typeface="Times" charset="0"/>
                <a:ea typeface="Times" charset="0"/>
                <a:cs typeface="Times" charset="0"/>
              </a:rPr>
              <a:t>and know God."</a:t>
            </a:r>
          </a:p>
          <a:p>
            <a:r>
              <a:rPr lang="en-US" dirty="0">
                <a:latin typeface="Times" charset="0"/>
                <a:ea typeface="Times" charset="0"/>
                <a:cs typeface="Times" charset="0"/>
              </a:rPr>
              <a:t>It is vital that we spend time with God, to grow in Him, so we are prepared to stand strong in the face of persecution.</a:t>
            </a:r>
            <a:endParaRPr lang="en-US" dirty="0">
              <a:latin typeface="Times" charset="0"/>
              <a:ea typeface="Times" charset="0"/>
              <a:cs typeface="Times" charset="0"/>
            </a:endParaRPr>
          </a:p>
        </p:txBody>
      </p:sp>
    </p:spTree>
    <p:extLst>
      <p:ext uri="{BB962C8B-B14F-4D97-AF65-F5344CB8AC3E}">
        <p14:creationId xmlns:p14="http://schemas.microsoft.com/office/powerpoint/2010/main" val="112263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a:latin typeface="Times" charset="0"/>
                <a:ea typeface="Times" charset="0"/>
                <a:cs typeface="Times" charset="0"/>
              </a:rPr>
              <a:t>Biblical Lessons</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fontScale="85000" lnSpcReduction="20000"/>
          </a:bodyPr>
          <a:lstStyle/>
          <a:p>
            <a:pPr marL="0" indent="0">
              <a:buNone/>
            </a:pPr>
            <a:r>
              <a:rPr lang="en-US" b="1" dirty="0">
                <a:latin typeface="Times" charset="0"/>
                <a:ea typeface="Times" charset="0"/>
                <a:cs typeface="Times" charset="0"/>
              </a:rPr>
              <a:t>Weakness is a direct path to power  </a:t>
            </a:r>
            <a:endParaRPr lang="en-US" dirty="0">
              <a:latin typeface="Times" charset="0"/>
              <a:ea typeface="Times" charset="0"/>
              <a:cs typeface="Times" charset="0"/>
            </a:endParaRPr>
          </a:p>
          <a:p>
            <a:r>
              <a:rPr lang="en-US" dirty="0">
                <a:latin typeface="Times" charset="0"/>
                <a:ea typeface="Times" charset="0"/>
                <a:cs typeface="Times" charset="0"/>
              </a:rPr>
              <a:t>That is why, for Christ's sake, I delight in weaknesses, in insults, in hardships, in persecutions, in difficulties. For when I am weak, then I am strong—2 Corinthians 12:10</a:t>
            </a:r>
          </a:p>
          <a:p>
            <a:r>
              <a:rPr lang="en-US" dirty="0">
                <a:latin typeface="Times" charset="0"/>
                <a:ea typeface="Times" charset="0"/>
                <a:cs typeface="Times" charset="0"/>
              </a:rPr>
              <a:t>An Egyptian Christian reflected on the way he was treated when he converted to Christ</a:t>
            </a:r>
            <a:r>
              <a:rPr lang="en-US" dirty="0" smtClean="0">
                <a:latin typeface="Times" charset="0"/>
                <a:ea typeface="Times" charset="0"/>
                <a:cs typeface="Times" charset="0"/>
              </a:rPr>
              <a:t>:</a:t>
            </a:r>
          </a:p>
          <a:p>
            <a:pPr marL="0" indent="0">
              <a:buNone/>
            </a:pPr>
            <a:r>
              <a:rPr lang="en-US" dirty="0">
                <a:latin typeface="Times" charset="0"/>
                <a:ea typeface="Times" charset="0"/>
                <a:cs typeface="Times" charset="0"/>
              </a:rPr>
              <a:t>	</a:t>
            </a:r>
            <a:r>
              <a:rPr lang="en-US" i="1" dirty="0" smtClean="0">
                <a:latin typeface="Times" charset="0"/>
                <a:ea typeface="Times" charset="0"/>
                <a:cs typeface="Times" charset="0"/>
              </a:rPr>
              <a:t>"</a:t>
            </a:r>
            <a:r>
              <a:rPr lang="en-US" i="1" dirty="0">
                <a:latin typeface="Times" charset="0"/>
                <a:ea typeface="Times" charset="0"/>
                <a:cs typeface="Times" charset="0"/>
              </a:rPr>
              <a:t>In great suffering you discover a different Jesus than </a:t>
            </a:r>
            <a:r>
              <a:rPr lang="en-US" i="1" dirty="0" smtClean="0">
                <a:latin typeface="Times" charset="0"/>
                <a:ea typeface="Times" charset="0"/>
                <a:cs typeface="Times" charset="0"/>
              </a:rPr>
              <a:t>	you </a:t>
            </a:r>
            <a:r>
              <a:rPr lang="en-US" i="1" dirty="0">
                <a:latin typeface="Times" charset="0"/>
                <a:ea typeface="Times" charset="0"/>
                <a:cs typeface="Times" charset="0"/>
              </a:rPr>
              <a:t>do in normal life… Pain and suffering bring up to </a:t>
            </a:r>
            <a:r>
              <a:rPr lang="en-US" i="1" dirty="0" smtClean="0">
                <a:latin typeface="Times" charset="0"/>
                <a:ea typeface="Times" charset="0"/>
                <a:cs typeface="Times" charset="0"/>
              </a:rPr>
              <a:t>	the </a:t>
            </a:r>
            <a:r>
              <a:rPr lang="en-US" i="1" dirty="0">
                <a:latin typeface="Times" charset="0"/>
                <a:ea typeface="Times" charset="0"/>
                <a:cs typeface="Times" charset="0"/>
              </a:rPr>
              <a:t>surface all the weak points of your personality. In my </a:t>
            </a:r>
            <a:r>
              <a:rPr lang="en-US" i="1" dirty="0" smtClean="0">
                <a:latin typeface="Times" charset="0"/>
                <a:ea typeface="Times" charset="0"/>
                <a:cs typeface="Times" charset="0"/>
              </a:rPr>
              <a:t>	weakest </a:t>
            </a:r>
            <a:r>
              <a:rPr lang="en-US" i="1" dirty="0">
                <a:latin typeface="Times" charset="0"/>
                <a:ea typeface="Times" charset="0"/>
                <a:cs typeface="Times" charset="0"/>
              </a:rPr>
              <a:t>state, I had an incredible realization that Jesus </a:t>
            </a:r>
            <a:r>
              <a:rPr lang="en-US" i="1" dirty="0" smtClean="0">
                <a:latin typeface="Times" charset="0"/>
                <a:ea typeface="Times" charset="0"/>
                <a:cs typeface="Times" charset="0"/>
              </a:rPr>
              <a:t>	loved </a:t>
            </a:r>
            <a:r>
              <a:rPr lang="en-US" i="1" dirty="0">
                <a:latin typeface="Times" charset="0"/>
                <a:ea typeface="Times" charset="0"/>
                <a:cs typeface="Times" charset="0"/>
              </a:rPr>
              <a:t>me even right then." </a:t>
            </a:r>
          </a:p>
          <a:p>
            <a:r>
              <a:rPr lang="en-US" dirty="0">
                <a:latin typeface="Times" charset="0"/>
                <a:ea typeface="Times" charset="0"/>
                <a:cs typeface="Times" charset="0"/>
              </a:rPr>
              <a:t>True empowerment does not come from human means, but through Christ alone. It often takes being at our weakest point to realize this.</a:t>
            </a:r>
            <a:endParaRPr lang="en-US" dirty="0">
              <a:latin typeface="Times" charset="0"/>
              <a:ea typeface="Times" charset="0"/>
              <a:cs typeface="Times" charset="0"/>
            </a:endParaRPr>
          </a:p>
        </p:txBody>
      </p:sp>
    </p:spTree>
    <p:extLst>
      <p:ext uri="{BB962C8B-B14F-4D97-AF65-F5344CB8AC3E}">
        <p14:creationId xmlns:p14="http://schemas.microsoft.com/office/powerpoint/2010/main" val="27601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568" y="365125"/>
            <a:ext cx="8118231" cy="1325563"/>
          </a:xfrm>
        </p:spPr>
        <p:txBody>
          <a:bodyPr/>
          <a:lstStyle/>
          <a:p>
            <a:r>
              <a:rPr lang="en-US" dirty="0">
                <a:latin typeface="Times" charset="0"/>
                <a:ea typeface="Times" charset="0"/>
                <a:cs typeface="Times" charset="0"/>
              </a:rPr>
              <a:t>Biblical Lessons</a:t>
            </a:r>
            <a:endParaRPr lang="en-US" dirty="0">
              <a:latin typeface="Times" charset="0"/>
              <a:ea typeface="Times" charset="0"/>
              <a:cs typeface="Times" charset="0"/>
            </a:endParaRPr>
          </a:p>
        </p:txBody>
      </p:sp>
      <p:sp>
        <p:nvSpPr>
          <p:cNvPr id="3" name="Content Placeholder 2"/>
          <p:cNvSpPr>
            <a:spLocks noGrp="1"/>
          </p:cNvSpPr>
          <p:nvPr>
            <p:ph idx="1"/>
          </p:nvPr>
        </p:nvSpPr>
        <p:spPr>
          <a:xfrm>
            <a:off x="3235568" y="1825625"/>
            <a:ext cx="8118232" cy="4351338"/>
          </a:xfrm>
        </p:spPr>
        <p:txBody>
          <a:bodyPr>
            <a:normAutofit fontScale="85000" lnSpcReduction="20000"/>
          </a:bodyPr>
          <a:lstStyle/>
          <a:p>
            <a:pPr marL="0" indent="0">
              <a:buNone/>
            </a:pPr>
            <a:r>
              <a:rPr lang="en-US" b="1" dirty="0">
                <a:latin typeface="Times" charset="0"/>
                <a:ea typeface="Times" charset="0"/>
                <a:cs typeface="Times" charset="0"/>
              </a:rPr>
              <a:t>Extreme hurt requires extreme forgiveness</a:t>
            </a:r>
            <a:endParaRPr lang="en-US" dirty="0">
              <a:latin typeface="Times" charset="0"/>
              <a:ea typeface="Times" charset="0"/>
              <a:cs typeface="Times" charset="0"/>
            </a:endParaRPr>
          </a:p>
          <a:p>
            <a:r>
              <a:rPr lang="en-US" dirty="0">
                <a:latin typeface="Times" charset="0"/>
                <a:ea typeface="Times" charset="0"/>
                <a:cs typeface="Times" charset="0"/>
              </a:rPr>
              <a:t>And Jesus said, "Father, forgive them, for they know not what they do." And they cast lots to divide his </a:t>
            </a:r>
            <a:r>
              <a:rPr lang="en-US" dirty="0" smtClean="0">
                <a:latin typeface="Times" charset="0"/>
                <a:ea typeface="Times" charset="0"/>
                <a:cs typeface="Times" charset="0"/>
              </a:rPr>
              <a:t>garments—Luke 23:34</a:t>
            </a:r>
          </a:p>
          <a:p>
            <a:r>
              <a:rPr lang="en-US" dirty="0" smtClean="0">
                <a:latin typeface="Times" charset="0"/>
                <a:ea typeface="Times" charset="0"/>
                <a:cs typeface="Times" charset="0"/>
              </a:rPr>
              <a:t>A </a:t>
            </a:r>
            <a:r>
              <a:rPr lang="en-US" dirty="0">
                <a:latin typeface="Times" charset="0"/>
                <a:ea typeface="Times" charset="0"/>
                <a:cs typeface="Times" charset="0"/>
              </a:rPr>
              <a:t>Christian widow from Iran said:</a:t>
            </a:r>
          </a:p>
          <a:p>
            <a:pPr marL="0" indent="0">
              <a:buNone/>
            </a:pPr>
            <a:r>
              <a:rPr lang="en-US" dirty="0" smtClean="0">
                <a:latin typeface="Times" charset="0"/>
                <a:ea typeface="Times" charset="0"/>
                <a:cs typeface="Times" charset="0"/>
              </a:rPr>
              <a:t>	</a:t>
            </a:r>
            <a:r>
              <a:rPr lang="en-US" i="1" dirty="0" smtClean="0">
                <a:latin typeface="Times" charset="0"/>
                <a:ea typeface="Times" charset="0"/>
                <a:cs typeface="Times" charset="0"/>
              </a:rPr>
              <a:t>"</a:t>
            </a:r>
            <a:r>
              <a:rPr lang="en-US" i="1" dirty="0">
                <a:latin typeface="Times" charset="0"/>
                <a:ea typeface="Times" charset="0"/>
                <a:cs typeface="Times" charset="0"/>
              </a:rPr>
              <a:t>I only had hatred in my heart for my enemies who had </a:t>
            </a:r>
            <a:r>
              <a:rPr lang="en-US" i="1" dirty="0" smtClean="0">
                <a:latin typeface="Times" charset="0"/>
                <a:ea typeface="Times" charset="0"/>
                <a:cs typeface="Times" charset="0"/>
              </a:rPr>
              <a:t>	murdered </a:t>
            </a:r>
            <a:r>
              <a:rPr lang="en-US" i="1" dirty="0">
                <a:latin typeface="Times" charset="0"/>
                <a:ea typeface="Times" charset="0"/>
                <a:cs typeface="Times" charset="0"/>
              </a:rPr>
              <a:t>my husband. But one day a miracle happened. </a:t>
            </a:r>
            <a:r>
              <a:rPr lang="en-US" i="1" dirty="0" smtClean="0">
                <a:latin typeface="Times" charset="0"/>
                <a:ea typeface="Times" charset="0"/>
                <a:cs typeface="Times" charset="0"/>
              </a:rPr>
              <a:t>	God </a:t>
            </a:r>
            <a:r>
              <a:rPr lang="en-US" i="1" dirty="0">
                <a:latin typeface="Times" charset="0"/>
                <a:ea typeface="Times" charset="0"/>
                <a:cs typeface="Times" charset="0"/>
              </a:rPr>
              <a:t>taught me how I could love my enemies… I had </a:t>
            </a:r>
            <a:r>
              <a:rPr lang="en-US" i="1" dirty="0" smtClean="0">
                <a:latin typeface="Times" charset="0"/>
                <a:ea typeface="Times" charset="0"/>
                <a:cs typeface="Times" charset="0"/>
              </a:rPr>
              <a:t>	been </a:t>
            </a:r>
            <a:r>
              <a:rPr lang="en-US" i="1" dirty="0">
                <a:latin typeface="Times" charset="0"/>
                <a:ea typeface="Times" charset="0"/>
                <a:cs typeface="Times" charset="0"/>
              </a:rPr>
              <a:t>praying for this, even though on the deepest level I </a:t>
            </a:r>
            <a:r>
              <a:rPr lang="en-US" i="1" dirty="0" smtClean="0">
                <a:latin typeface="Times" charset="0"/>
                <a:ea typeface="Times" charset="0"/>
                <a:cs typeface="Times" charset="0"/>
              </a:rPr>
              <a:t>	didn't </a:t>
            </a:r>
            <a:r>
              <a:rPr lang="en-US" i="1" dirty="0">
                <a:latin typeface="Times" charset="0"/>
                <a:ea typeface="Times" charset="0"/>
                <a:cs typeface="Times" charset="0"/>
              </a:rPr>
              <a:t>want it to happen. Gradually, through a process of </a:t>
            </a:r>
            <a:r>
              <a:rPr lang="en-US" i="1" dirty="0" smtClean="0">
                <a:latin typeface="Times" charset="0"/>
                <a:ea typeface="Times" charset="0"/>
                <a:cs typeface="Times" charset="0"/>
              </a:rPr>
              <a:t>	ups </a:t>
            </a:r>
            <a:r>
              <a:rPr lang="en-US" i="1" dirty="0">
                <a:latin typeface="Times" charset="0"/>
                <a:ea typeface="Times" charset="0"/>
                <a:cs typeface="Times" charset="0"/>
              </a:rPr>
              <a:t>and downs, God answered this prayer."</a:t>
            </a:r>
          </a:p>
          <a:p>
            <a:r>
              <a:rPr lang="en-US" dirty="0">
                <a:latin typeface="Times" charset="0"/>
                <a:ea typeface="Times" charset="0"/>
                <a:cs typeface="Times" charset="0"/>
              </a:rPr>
              <a:t>The only way we can get through extreme hurt is by forgiving people as Christ did.</a:t>
            </a:r>
            <a:endParaRPr lang="en-US" dirty="0">
              <a:latin typeface="Times" charset="0"/>
              <a:ea typeface="Times" charset="0"/>
              <a:cs typeface="Times" charset="0"/>
            </a:endParaRPr>
          </a:p>
        </p:txBody>
      </p:sp>
    </p:spTree>
    <p:extLst>
      <p:ext uri="{BB962C8B-B14F-4D97-AF65-F5344CB8AC3E}">
        <p14:creationId xmlns:p14="http://schemas.microsoft.com/office/powerpoint/2010/main" val="167367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909</Words>
  <Application>Microsoft Macintosh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Times</vt:lpstr>
      <vt:lpstr>Arial</vt:lpstr>
      <vt:lpstr>Office Theme</vt:lpstr>
      <vt:lpstr>PowerPoint Presentation</vt:lpstr>
      <vt:lpstr>What is Christian Persecution?</vt:lpstr>
      <vt:lpstr>Facts on Persecution</vt:lpstr>
      <vt:lpstr>What We Can Do</vt:lpstr>
      <vt:lpstr>Scripture</vt:lpstr>
      <vt:lpstr>Scripture</vt:lpstr>
      <vt:lpstr>Biblical Lessons</vt:lpstr>
      <vt:lpstr>Biblical Lessons</vt:lpstr>
      <vt:lpstr>Biblical Lessons</vt:lpstr>
      <vt:lpstr>Prayer Points</vt:lpstr>
      <vt:lpstr>PowerPoint Presentation</vt:lpstr>
    </vt:vector>
  </TitlesOfParts>
  <Company>Open Doors USA</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Grant Deardorff</dc:creator>
  <cp:lastModifiedBy>Abigail Bergen</cp:lastModifiedBy>
  <cp:revision>8</cp:revision>
  <dcterms:created xsi:type="dcterms:W3CDTF">2017-05-04T04:32:25Z</dcterms:created>
  <dcterms:modified xsi:type="dcterms:W3CDTF">2017-07-11T23:26:57Z</dcterms:modified>
</cp:coreProperties>
</file>